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5"/>
  </p:notesMasterIdLst>
  <p:sldIdLst>
    <p:sldId id="256" r:id="rId4"/>
    <p:sldId id="328" r:id="rId6"/>
    <p:sldId id="438" r:id="rId7"/>
    <p:sldId id="467" r:id="rId8"/>
    <p:sldId id="468" r:id="rId9"/>
    <p:sldId id="469" r:id="rId10"/>
    <p:sldId id="470" r:id="rId11"/>
    <p:sldId id="471" r:id="rId12"/>
    <p:sldId id="472" r:id="rId13"/>
    <p:sldId id="474" r:id="rId14"/>
    <p:sldId id="475" r:id="rId15"/>
    <p:sldId id="476" r:id="rId16"/>
    <p:sldId id="477" r:id="rId17"/>
    <p:sldId id="478" r:id="rId18"/>
    <p:sldId id="479" r:id="rId19"/>
    <p:sldId id="480" r:id="rId20"/>
    <p:sldId id="481" r:id="rId21"/>
    <p:sldId id="482" r:id="rId22"/>
    <p:sldId id="483" r:id="rId23"/>
    <p:sldId id="484" r:id="rId24"/>
    <p:sldId id="485" r:id="rId25"/>
    <p:sldId id="486" r:id="rId26"/>
    <p:sldId id="488" r:id="rId27"/>
    <p:sldId id="489" r:id="rId28"/>
    <p:sldId id="490" r:id="rId29"/>
    <p:sldId id="491" r:id="rId30"/>
    <p:sldId id="492" r:id="rId31"/>
    <p:sldId id="493" r:id="rId32"/>
    <p:sldId id="494" r:id="rId33"/>
    <p:sldId id="495" r:id="rId34"/>
    <p:sldId id="496" r:id="rId35"/>
    <p:sldId id="497" r:id="rId36"/>
    <p:sldId id="498" r:id="rId37"/>
    <p:sldId id="499" r:id="rId38"/>
    <p:sldId id="500" r:id="rId39"/>
    <p:sldId id="501" r:id="rId40"/>
    <p:sldId id="502" r:id="rId41"/>
    <p:sldId id="503" r:id="rId42"/>
    <p:sldId id="504" r:id="rId43"/>
    <p:sldId id="505" r:id="rId44"/>
    <p:sldId id="506" r:id="rId45"/>
    <p:sldId id="507" r:id="rId46"/>
    <p:sldId id="508" r:id="rId47"/>
    <p:sldId id="509" r:id="rId48"/>
    <p:sldId id="510" r:id="rId49"/>
  </p:sldIdLst>
  <p:sldSz cx="12192000" cy="6858000"/>
  <p:notesSz cx="6858000" cy="9144000"/>
  <p:custDataLst>
    <p:tags r:id="rId5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3" Type="http://schemas.openxmlformats.org/officeDocument/2006/relationships/tags" Target="tags/tag211.xml"/><Relationship Id="rId52" Type="http://schemas.openxmlformats.org/officeDocument/2006/relationships/tableStyles" Target="tableStyles.xml"/><Relationship Id="rId51" Type="http://schemas.openxmlformats.org/officeDocument/2006/relationships/viewProps" Target="viewProps.xml"/><Relationship Id="rId50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9" Type="http://schemas.openxmlformats.org/officeDocument/2006/relationships/slide" Target="slides/slide45.xml"/><Relationship Id="rId48" Type="http://schemas.openxmlformats.org/officeDocument/2006/relationships/slide" Target="slides/slide44.xml"/><Relationship Id="rId47" Type="http://schemas.openxmlformats.org/officeDocument/2006/relationships/slide" Target="slides/slide43.xml"/><Relationship Id="rId46" Type="http://schemas.openxmlformats.org/officeDocument/2006/relationships/slide" Target="slides/slide42.xml"/><Relationship Id="rId45" Type="http://schemas.openxmlformats.org/officeDocument/2006/relationships/slide" Target="slides/slide41.xml"/><Relationship Id="rId44" Type="http://schemas.openxmlformats.org/officeDocument/2006/relationships/slide" Target="slides/slide40.xml"/><Relationship Id="rId43" Type="http://schemas.openxmlformats.org/officeDocument/2006/relationships/slide" Target="slides/slide39.xml"/><Relationship Id="rId42" Type="http://schemas.openxmlformats.org/officeDocument/2006/relationships/slide" Target="slides/slide38.xml"/><Relationship Id="rId41" Type="http://schemas.openxmlformats.org/officeDocument/2006/relationships/slide" Target="slides/slide37.xml"/><Relationship Id="rId40" Type="http://schemas.openxmlformats.org/officeDocument/2006/relationships/slide" Target="slides/slide36.xml"/><Relationship Id="rId4" Type="http://schemas.openxmlformats.org/officeDocument/2006/relationships/slide" Target="slides/slide1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40.wmf"/><Relationship Id="rId1" Type="http://schemas.openxmlformats.org/officeDocument/2006/relationships/image" Target="../media/image39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9" Type="http://schemas.openxmlformats.org/officeDocument/2006/relationships/tags" Target="../tags/tag4.xml"/><Relationship Id="rId8" Type="http://schemas.openxmlformats.org/officeDocument/2006/relationships/tags" Target="../tags/tag3.xml"/><Relationship Id="rId7" Type="http://schemas.openxmlformats.org/officeDocument/2006/relationships/image" Target="file:///D:\Users\Desktop\&#32032;&#26448;&#20998;&#31867;\&#21345;&#36890;&#39118;&#32032;&#26448;&#22270;\&#20027;&#39064;\&#22270;&#29255;247%20(2).png" TargetMode="External"/><Relationship Id="rId6" Type="http://schemas.openxmlformats.org/officeDocument/2006/relationships/image" Target="../media/image2.png"/><Relationship Id="rId5" Type="http://schemas.openxmlformats.org/officeDocument/2006/relationships/tags" Target="../tags/tag2.xml"/><Relationship Id="rId4" Type="http://schemas.openxmlformats.org/officeDocument/2006/relationships/image" Target="file:///C:\Program%20Files%20(x86)\Tencent\TIM\Bin\Lets_Create/pic_temp/0_pic_quater_right_up.png" TargetMode="External"/><Relationship Id="rId3" Type="http://schemas.openxmlformats.org/officeDocument/2006/relationships/image" Target="../media/image1.png"/><Relationship Id="rId2" Type="http://schemas.openxmlformats.org/officeDocument/2006/relationships/tags" Target="../tags/tag1.xml"/><Relationship Id="rId13" Type="http://schemas.openxmlformats.org/officeDocument/2006/relationships/tags" Target="../tags/tag8.xml"/><Relationship Id="rId12" Type="http://schemas.openxmlformats.org/officeDocument/2006/relationships/tags" Target="../tags/tag7.xml"/><Relationship Id="rId11" Type="http://schemas.openxmlformats.org/officeDocument/2006/relationships/tags" Target="../tags/tag6.xml"/><Relationship Id="rId10" Type="http://schemas.openxmlformats.org/officeDocument/2006/relationships/tags" Target="../tags/tag5.xml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9" Type="http://schemas.openxmlformats.org/officeDocument/2006/relationships/tags" Target="../tags/tag12.xml"/><Relationship Id="rId8" Type="http://schemas.openxmlformats.org/officeDocument/2006/relationships/image" Target="file:///C:\Program%20Files%20(x86)\Tencent\TIM\Bin\Lets_Create/pic_temp/0_pic_quater_right_up.png" TargetMode="External"/><Relationship Id="rId7" Type="http://schemas.openxmlformats.org/officeDocument/2006/relationships/image" Target="../media/image1.png"/><Relationship Id="rId6" Type="http://schemas.openxmlformats.org/officeDocument/2006/relationships/tags" Target="../tags/tag11.xml"/><Relationship Id="rId5" Type="http://schemas.openxmlformats.org/officeDocument/2006/relationships/image" Target="file:///C:\Program%20Files%20(x86)\Tencent\TIM\Bin\Lets_Create/pic_temp/1_pic_quater_left_down.png" TargetMode="External"/><Relationship Id="rId4" Type="http://schemas.openxmlformats.org/officeDocument/2006/relationships/image" Target="../media/image3.png"/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3" Type="http://schemas.openxmlformats.org/officeDocument/2006/relationships/tags" Target="../tags/tag16.xml"/><Relationship Id="rId12" Type="http://schemas.openxmlformats.org/officeDocument/2006/relationships/tags" Target="../tags/tag15.xml"/><Relationship Id="rId11" Type="http://schemas.openxmlformats.org/officeDocument/2006/relationships/tags" Target="../tags/tag14.xml"/><Relationship Id="rId10" Type="http://schemas.openxmlformats.org/officeDocument/2006/relationships/tags" Target="../tags/tag13.xml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9" Type="http://schemas.openxmlformats.org/officeDocument/2006/relationships/tags" Target="../tags/tag21.xml"/><Relationship Id="rId8" Type="http://schemas.openxmlformats.org/officeDocument/2006/relationships/image" Target="../media/image5.png"/><Relationship Id="rId7" Type="http://schemas.openxmlformats.org/officeDocument/2006/relationships/tags" Target="../tags/tag20.xml"/><Relationship Id="rId6" Type="http://schemas.openxmlformats.org/officeDocument/2006/relationships/tags" Target="../tags/tag19.xml"/><Relationship Id="rId5" Type="http://schemas.openxmlformats.org/officeDocument/2006/relationships/tags" Target="../tags/tag18.xml"/><Relationship Id="rId4" Type="http://schemas.openxmlformats.org/officeDocument/2006/relationships/image" Target="file:///C:\Program%20Files%20(x86)\Tencent\TIM\Bin\Lets_Create/pic_temp/pic_half_down.png" TargetMode="External"/><Relationship Id="rId3" Type="http://schemas.openxmlformats.org/officeDocument/2006/relationships/image" Target="../media/image4.png"/><Relationship Id="rId26" Type="http://schemas.openxmlformats.org/officeDocument/2006/relationships/tags" Target="../tags/tag33.xml"/><Relationship Id="rId25" Type="http://schemas.openxmlformats.org/officeDocument/2006/relationships/tags" Target="../tags/tag32.xml"/><Relationship Id="rId24" Type="http://schemas.openxmlformats.org/officeDocument/2006/relationships/tags" Target="../tags/tag31.xml"/><Relationship Id="rId23" Type="http://schemas.openxmlformats.org/officeDocument/2006/relationships/tags" Target="../tags/tag30.xml"/><Relationship Id="rId22" Type="http://schemas.openxmlformats.org/officeDocument/2006/relationships/tags" Target="../tags/tag29.xml"/><Relationship Id="rId21" Type="http://schemas.openxmlformats.org/officeDocument/2006/relationships/tags" Target="../tags/tag28.xml"/><Relationship Id="rId20" Type="http://schemas.openxmlformats.org/officeDocument/2006/relationships/tags" Target="../tags/tag27.xml"/><Relationship Id="rId2" Type="http://schemas.openxmlformats.org/officeDocument/2006/relationships/tags" Target="../tags/tag17.xml"/><Relationship Id="rId19" Type="http://schemas.openxmlformats.org/officeDocument/2006/relationships/image" Target="../media/image9.png"/><Relationship Id="rId18" Type="http://schemas.openxmlformats.org/officeDocument/2006/relationships/tags" Target="../tags/tag26.xml"/><Relationship Id="rId17" Type="http://schemas.openxmlformats.org/officeDocument/2006/relationships/image" Target="../media/image8.png"/><Relationship Id="rId16" Type="http://schemas.openxmlformats.org/officeDocument/2006/relationships/tags" Target="../tags/tag25.xml"/><Relationship Id="rId15" Type="http://schemas.openxmlformats.org/officeDocument/2006/relationships/image" Target="file:///C:\Program%20Files%20(x86)\Tencent\TIM\Bin\Lets_Create/pic_temp/pic_half_top.png" TargetMode="External"/><Relationship Id="rId14" Type="http://schemas.openxmlformats.org/officeDocument/2006/relationships/image" Target="../media/image7.png"/><Relationship Id="rId13" Type="http://schemas.openxmlformats.org/officeDocument/2006/relationships/tags" Target="../tags/tag24.xml"/><Relationship Id="rId12" Type="http://schemas.openxmlformats.org/officeDocument/2006/relationships/tags" Target="../tags/tag23.xml"/><Relationship Id="rId11" Type="http://schemas.openxmlformats.org/officeDocument/2006/relationships/tags" Target="../tags/tag22.xml"/><Relationship Id="rId10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9" Type="http://schemas.openxmlformats.org/officeDocument/2006/relationships/tags" Target="../tags/tag37.xml"/><Relationship Id="rId8" Type="http://schemas.openxmlformats.org/officeDocument/2006/relationships/image" Target="file:///C:\Program%20Files%20(x86)\Tencent\TIM\Bin\Lets_Create/pic_temp/0_pic_quater_right_up.png" TargetMode="External"/><Relationship Id="rId7" Type="http://schemas.openxmlformats.org/officeDocument/2006/relationships/image" Target="../media/image1.png"/><Relationship Id="rId6" Type="http://schemas.openxmlformats.org/officeDocument/2006/relationships/tags" Target="../tags/tag36.xml"/><Relationship Id="rId5" Type="http://schemas.openxmlformats.org/officeDocument/2006/relationships/image" Target="file:///C:\Program%20Files%20(x86)\Tencent\TIM\Bin\Lets_Create/pic_temp/1_pic_quater_left_down.png" TargetMode="External"/><Relationship Id="rId4" Type="http://schemas.openxmlformats.org/officeDocument/2006/relationships/image" Target="../media/image3.png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4" Type="http://schemas.openxmlformats.org/officeDocument/2006/relationships/tags" Target="../tags/tag42.xml"/><Relationship Id="rId13" Type="http://schemas.openxmlformats.org/officeDocument/2006/relationships/tags" Target="../tags/tag41.xml"/><Relationship Id="rId12" Type="http://schemas.openxmlformats.org/officeDocument/2006/relationships/tags" Target="../tags/tag40.xml"/><Relationship Id="rId11" Type="http://schemas.openxmlformats.org/officeDocument/2006/relationships/tags" Target="../tags/tag39.xml"/><Relationship Id="rId10" Type="http://schemas.openxmlformats.org/officeDocument/2006/relationships/tags" Target="../tags/tag38.xml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9" Type="http://schemas.openxmlformats.org/officeDocument/2006/relationships/tags" Target="../tags/tag46.xml"/><Relationship Id="rId8" Type="http://schemas.openxmlformats.org/officeDocument/2006/relationships/image" Target="file:///C:\Program%20Files%20(x86)\Tencent\TIM\Bin\Lets_Create/pic_temp/0_pic_quater_right_up.png" TargetMode="External"/><Relationship Id="rId7" Type="http://schemas.openxmlformats.org/officeDocument/2006/relationships/image" Target="../media/image1.png"/><Relationship Id="rId6" Type="http://schemas.openxmlformats.org/officeDocument/2006/relationships/tags" Target="../tags/tag45.xml"/><Relationship Id="rId5" Type="http://schemas.openxmlformats.org/officeDocument/2006/relationships/image" Target="file:///C:\Program%20Files%20(x86)\Tencent\TIM\Bin\Lets_Create/pic_temp/1_pic_quater_left_down.png" TargetMode="External"/><Relationship Id="rId4" Type="http://schemas.openxmlformats.org/officeDocument/2006/relationships/image" Target="../media/image3.png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6" Type="http://schemas.openxmlformats.org/officeDocument/2006/relationships/tags" Target="../tags/tag53.xml"/><Relationship Id="rId15" Type="http://schemas.openxmlformats.org/officeDocument/2006/relationships/tags" Target="../tags/tag52.xml"/><Relationship Id="rId14" Type="http://schemas.openxmlformats.org/officeDocument/2006/relationships/tags" Target="../tags/tag51.xml"/><Relationship Id="rId13" Type="http://schemas.openxmlformats.org/officeDocument/2006/relationships/tags" Target="../tags/tag50.xml"/><Relationship Id="rId12" Type="http://schemas.openxmlformats.org/officeDocument/2006/relationships/tags" Target="../tags/tag49.xml"/><Relationship Id="rId11" Type="http://schemas.openxmlformats.org/officeDocument/2006/relationships/tags" Target="../tags/tag48.xml"/><Relationship Id="rId10" Type="http://schemas.openxmlformats.org/officeDocument/2006/relationships/tags" Target="../tags/tag47.xm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9" Type="http://schemas.openxmlformats.org/officeDocument/2006/relationships/tags" Target="../tags/tag57.xml"/><Relationship Id="rId8" Type="http://schemas.openxmlformats.org/officeDocument/2006/relationships/image" Target="file:///C:\Program%20Files%20(x86)\Tencent\TIM\Bin\Lets_Create/pic_temp/0_pic_quater_right_up.png" TargetMode="External"/><Relationship Id="rId7" Type="http://schemas.openxmlformats.org/officeDocument/2006/relationships/image" Target="../media/image1.png"/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image" Target="file:///D:\Users\Desktop\&#32032;&#26448;&#20998;&#31867;\&#21345;&#36890;&#39118;&#32032;&#26448;&#22270;\&#20027;&#39064;\&#22270;&#29255;247%20(2)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54.xml"/><Relationship Id="rId12" Type="http://schemas.openxmlformats.org/officeDocument/2006/relationships/tags" Target="../tags/tag60.xml"/><Relationship Id="rId11" Type="http://schemas.openxmlformats.org/officeDocument/2006/relationships/tags" Target="../tags/tag59.xml"/><Relationship Id="rId10" Type="http://schemas.openxmlformats.org/officeDocument/2006/relationships/tags" Target="../tags/tag58.xm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4" Type="http://schemas.openxmlformats.org/officeDocument/2006/relationships/tags" Target="../tags/tag63.xml"/><Relationship Id="rId3" Type="http://schemas.openxmlformats.org/officeDocument/2006/relationships/tags" Target="../tags/tag62.xml"/><Relationship Id="rId2" Type="http://schemas.openxmlformats.org/officeDocument/2006/relationships/tags" Target="../tags/tag61.xml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9" Type="http://schemas.openxmlformats.org/officeDocument/2006/relationships/tags" Target="../tags/tag67.xml"/><Relationship Id="rId8" Type="http://schemas.openxmlformats.org/officeDocument/2006/relationships/image" Target="file:///C:\Program%20Files%20(x86)\Tencent\TIM\Bin\Lets_Create/pic_temp/0_pic_quater_right_up.png" TargetMode="External"/><Relationship Id="rId7" Type="http://schemas.openxmlformats.org/officeDocument/2006/relationships/image" Target="../media/image1.png"/><Relationship Id="rId6" Type="http://schemas.openxmlformats.org/officeDocument/2006/relationships/tags" Target="../tags/tag66.xml"/><Relationship Id="rId5" Type="http://schemas.openxmlformats.org/officeDocument/2006/relationships/image" Target="file:///C:\Program%20Files%20(x86)\Tencent\TIM\Bin\Lets_Create/pic_temp/1_pic_quater_left_down.png" TargetMode="External"/><Relationship Id="rId4" Type="http://schemas.openxmlformats.org/officeDocument/2006/relationships/image" Target="../media/image3.png"/><Relationship Id="rId3" Type="http://schemas.openxmlformats.org/officeDocument/2006/relationships/tags" Target="../tags/tag65.xml"/><Relationship Id="rId2" Type="http://schemas.openxmlformats.org/officeDocument/2006/relationships/tags" Target="../tags/tag64.xml"/><Relationship Id="rId14" Type="http://schemas.openxmlformats.org/officeDocument/2006/relationships/tags" Target="../tags/tag72.xml"/><Relationship Id="rId13" Type="http://schemas.openxmlformats.org/officeDocument/2006/relationships/tags" Target="../tags/tag71.xml"/><Relationship Id="rId12" Type="http://schemas.openxmlformats.org/officeDocument/2006/relationships/tags" Target="../tags/tag70.xml"/><Relationship Id="rId11" Type="http://schemas.openxmlformats.org/officeDocument/2006/relationships/tags" Target="../tags/tag69.xml"/><Relationship Id="rId10" Type="http://schemas.openxmlformats.org/officeDocument/2006/relationships/tags" Target="../tags/tag68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9" Type="http://schemas.openxmlformats.org/officeDocument/2006/relationships/tags" Target="../tags/tag76.xml"/><Relationship Id="rId8" Type="http://schemas.openxmlformats.org/officeDocument/2006/relationships/image" Target="file:///C:\Program%20Files%20(x86)\Tencent\TIM\Bin\Lets_Create/pic_temp/0_pic_quater_right_up.png" TargetMode="External"/><Relationship Id="rId7" Type="http://schemas.openxmlformats.org/officeDocument/2006/relationships/image" Target="../media/image1.png"/><Relationship Id="rId6" Type="http://schemas.openxmlformats.org/officeDocument/2006/relationships/tags" Target="../tags/tag75.xml"/><Relationship Id="rId5" Type="http://schemas.openxmlformats.org/officeDocument/2006/relationships/image" Target="file:///C:\Program%20Files%20(x86)\Tencent\TIM\Bin\Lets_Create/pic_temp/1_pic_quater_left_down.png" TargetMode="External"/><Relationship Id="rId4" Type="http://schemas.openxmlformats.org/officeDocument/2006/relationships/image" Target="../media/image3.png"/><Relationship Id="rId3" Type="http://schemas.openxmlformats.org/officeDocument/2006/relationships/tags" Target="../tags/tag74.xml"/><Relationship Id="rId2" Type="http://schemas.openxmlformats.org/officeDocument/2006/relationships/tags" Target="../tags/tag73.xml"/><Relationship Id="rId13" Type="http://schemas.openxmlformats.org/officeDocument/2006/relationships/tags" Target="../tags/tag80.xml"/><Relationship Id="rId12" Type="http://schemas.openxmlformats.org/officeDocument/2006/relationships/tags" Target="../tags/tag79.xml"/><Relationship Id="rId11" Type="http://schemas.openxmlformats.org/officeDocument/2006/relationships/tags" Target="../tags/tag78.xml"/><Relationship Id="rId10" Type="http://schemas.openxmlformats.org/officeDocument/2006/relationships/tags" Target="../tags/tag77.xml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9" Type="http://schemas.openxmlformats.org/officeDocument/2006/relationships/tags" Target="../tags/tag84.xml"/><Relationship Id="rId8" Type="http://schemas.openxmlformats.org/officeDocument/2006/relationships/image" Target="file:///C:\Program%20Files%20(x86)\Tencent\TIM\Bin\Lets_Create/pic_temp/0_pic_quater_right_up.png" TargetMode="External"/><Relationship Id="rId7" Type="http://schemas.openxmlformats.org/officeDocument/2006/relationships/image" Target="../media/image1.png"/><Relationship Id="rId6" Type="http://schemas.openxmlformats.org/officeDocument/2006/relationships/tags" Target="../tags/tag83.xml"/><Relationship Id="rId5" Type="http://schemas.openxmlformats.org/officeDocument/2006/relationships/image" Target="file:///C:\Program%20Files%20(x86)\Tencent\TIM\Bin\Lets_Create/pic_temp/1_pic_quater_left_down.png" TargetMode="External"/><Relationship Id="rId4" Type="http://schemas.openxmlformats.org/officeDocument/2006/relationships/image" Target="../media/image3.png"/><Relationship Id="rId3" Type="http://schemas.openxmlformats.org/officeDocument/2006/relationships/tags" Target="../tags/tag82.xml"/><Relationship Id="rId2" Type="http://schemas.openxmlformats.org/officeDocument/2006/relationships/tags" Target="../tags/tag81.xml"/><Relationship Id="rId12" Type="http://schemas.openxmlformats.org/officeDocument/2006/relationships/tags" Target="../tags/tag87.xml"/><Relationship Id="rId11" Type="http://schemas.openxmlformats.org/officeDocument/2006/relationships/tags" Target="../tags/tag86.xml"/><Relationship Id="rId10" Type="http://schemas.openxmlformats.org/officeDocument/2006/relationships/tags" Target="../tags/tag85.xml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9" Type="http://schemas.openxmlformats.org/officeDocument/2006/relationships/tags" Target="../tags/tag93.xml"/><Relationship Id="rId8" Type="http://schemas.openxmlformats.org/officeDocument/2006/relationships/image" Target="file:///D:\Users\Desktop\&#32032;&#26448;&#20998;&#31867;\&#21345;&#36890;&#39118;&#32032;&#26448;&#22270;\&#20027;&#39064;\&#22270;&#29255;247%20(2).png" TargetMode="External"/><Relationship Id="rId7" Type="http://schemas.openxmlformats.org/officeDocument/2006/relationships/image" Target="../media/image2.png"/><Relationship Id="rId6" Type="http://schemas.openxmlformats.org/officeDocument/2006/relationships/tags" Target="../tags/tag92.xml"/><Relationship Id="rId5" Type="http://schemas.openxmlformats.org/officeDocument/2006/relationships/tags" Target="../tags/tag91.xml"/><Relationship Id="rId4" Type="http://schemas.openxmlformats.org/officeDocument/2006/relationships/tags" Target="../tags/tag90.xml"/><Relationship Id="rId3" Type="http://schemas.openxmlformats.org/officeDocument/2006/relationships/tags" Target="../tags/tag89.xml"/><Relationship Id="rId2" Type="http://schemas.openxmlformats.org/officeDocument/2006/relationships/tags" Target="../tags/tag88.xml"/><Relationship Id="rId13" Type="http://schemas.openxmlformats.org/officeDocument/2006/relationships/tags" Target="../tags/tag95.xml"/><Relationship Id="rId12" Type="http://schemas.openxmlformats.org/officeDocument/2006/relationships/tags" Target="../tags/tag94.xml"/><Relationship Id="rId11" Type="http://schemas.openxmlformats.org/officeDocument/2006/relationships/image" Target="file:///C:\Program%20Files%20(x86)\Tencent\TIM\Bin\Lets_Create/pic_temp/0_pic_quater_right_up.png" TargetMode="External"/><Relationship Id="rId10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9" Type="http://schemas.openxmlformats.org/officeDocument/2006/relationships/tags" Target="../tags/tag101.xml"/><Relationship Id="rId8" Type="http://schemas.openxmlformats.org/officeDocument/2006/relationships/image" Target="file:///C:\Program%20Files%20(x86)\Tencent\TIM\Bin\Lets_Create/pic_temp/1_pic_quater_left_down.png" TargetMode="External"/><Relationship Id="rId7" Type="http://schemas.openxmlformats.org/officeDocument/2006/relationships/image" Target="../media/image3.png"/><Relationship Id="rId6" Type="http://schemas.openxmlformats.org/officeDocument/2006/relationships/tags" Target="../tags/tag100.xml"/><Relationship Id="rId5" Type="http://schemas.openxmlformats.org/officeDocument/2006/relationships/tags" Target="../tags/tag99.xml"/><Relationship Id="rId4" Type="http://schemas.openxmlformats.org/officeDocument/2006/relationships/tags" Target="../tags/tag98.xml"/><Relationship Id="rId3" Type="http://schemas.openxmlformats.org/officeDocument/2006/relationships/tags" Target="../tags/tag97.xml"/><Relationship Id="rId2" Type="http://schemas.openxmlformats.org/officeDocument/2006/relationships/tags" Target="../tags/tag96.xml"/><Relationship Id="rId11" Type="http://schemas.openxmlformats.org/officeDocument/2006/relationships/image" Target="file:///C:\Program%20Files%20(x86)\Tencent\TIM\Bin\Lets_Create/pic_temp/0_pic_quater_right_up.png" TargetMode="External"/><Relationship Id="rId10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9" Type="http://schemas.openxmlformats.org/officeDocument/2006/relationships/image" Target="../media/image1.png"/><Relationship Id="rId8" Type="http://schemas.openxmlformats.org/officeDocument/2006/relationships/tags" Target="../tags/tag108.xml"/><Relationship Id="rId7" Type="http://schemas.openxmlformats.org/officeDocument/2006/relationships/tags" Target="../tags/tag107.xml"/><Relationship Id="rId6" Type="http://schemas.openxmlformats.org/officeDocument/2006/relationships/tags" Target="../tags/tag106.xml"/><Relationship Id="rId5" Type="http://schemas.openxmlformats.org/officeDocument/2006/relationships/tags" Target="../tags/tag105.xml"/><Relationship Id="rId4" Type="http://schemas.openxmlformats.org/officeDocument/2006/relationships/tags" Target="../tags/tag104.xml"/><Relationship Id="rId3" Type="http://schemas.openxmlformats.org/officeDocument/2006/relationships/tags" Target="../tags/tag103.xml"/><Relationship Id="rId2" Type="http://schemas.openxmlformats.org/officeDocument/2006/relationships/tags" Target="../tags/tag102.xml"/><Relationship Id="rId13" Type="http://schemas.openxmlformats.org/officeDocument/2006/relationships/image" Target="file:///C:\Program%20Files%20(x86)\Tencent\TIM\Bin\Lets_Create/pic_temp/1_pic_quater_left_down.png" TargetMode="External"/><Relationship Id="rId12" Type="http://schemas.openxmlformats.org/officeDocument/2006/relationships/image" Target="../media/image3.png"/><Relationship Id="rId11" Type="http://schemas.openxmlformats.org/officeDocument/2006/relationships/tags" Target="../tags/tag109.xml"/><Relationship Id="rId10" Type="http://schemas.openxmlformats.org/officeDocument/2006/relationships/image" Target="file:///C:\Program%20Files%20(x86)\Tencent\TIM\Bin\Lets_Create/pic_temp/0_pic_quater_right_up.png" TargetMode="External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9" Type="http://schemas.openxmlformats.org/officeDocument/2006/relationships/tags" Target="../tags/tag113.xml"/><Relationship Id="rId8" Type="http://schemas.openxmlformats.org/officeDocument/2006/relationships/image" Target="file:///C:\Program%20Files%20(x86)\Tencent\TIM\Bin\Lets_Create/pic_temp/1_pic_quater_left_down.png" TargetMode="External"/><Relationship Id="rId7" Type="http://schemas.openxmlformats.org/officeDocument/2006/relationships/image" Target="../media/image3.png"/><Relationship Id="rId6" Type="http://schemas.openxmlformats.org/officeDocument/2006/relationships/tags" Target="../tags/tag112.xml"/><Relationship Id="rId5" Type="http://schemas.openxmlformats.org/officeDocument/2006/relationships/image" Target="file:///C:\Program%20Files%20(x86)\Tencent\TIM\Bin\Lets_Create/pic_temp/0_pic_quater_right_up.png" TargetMode="External"/><Relationship Id="rId4" Type="http://schemas.openxmlformats.org/officeDocument/2006/relationships/image" Target="../media/image1.png"/><Relationship Id="rId3" Type="http://schemas.openxmlformats.org/officeDocument/2006/relationships/tags" Target="../tags/tag111.xml"/><Relationship Id="rId2" Type="http://schemas.openxmlformats.org/officeDocument/2006/relationships/tags" Target="../tags/tag110.xml"/><Relationship Id="rId14" Type="http://schemas.openxmlformats.org/officeDocument/2006/relationships/tags" Target="../tags/tag118.xml"/><Relationship Id="rId13" Type="http://schemas.openxmlformats.org/officeDocument/2006/relationships/tags" Target="../tags/tag117.xml"/><Relationship Id="rId12" Type="http://schemas.openxmlformats.org/officeDocument/2006/relationships/tags" Target="../tags/tag116.xml"/><Relationship Id="rId11" Type="http://schemas.openxmlformats.org/officeDocument/2006/relationships/tags" Target="../tags/tag115.xml"/><Relationship Id="rId10" Type="http://schemas.openxmlformats.org/officeDocument/2006/relationships/tags" Target="../tags/tag114.xml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9" Type="http://schemas.openxmlformats.org/officeDocument/2006/relationships/tags" Target="../tags/tag122.xml"/><Relationship Id="rId8" Type="http://schemas.openxmlformats.org/officeDocument/2006/relationships/image" Target="file:///C:\Program%20Files%20(x86)\Tencent\TIM\Bin\Lets_Create/pic_temp/1_pic_quater_left_down.png" TargetMode="External"/><Relationship Id="rId7" Type="http://schemas.openxmlformats.org/officeDocument/2006/relationships/image" Target="../media/image3.png"/><Relationship Id="rId6" Type="http://schemas.openxmlformats.org/officeDocument/2006/relationships/tags" Target="../tags/tag121.xml"/><Relationship Id="rId5" Type="http://schemas.openxmlformats.org/officeDocument/2006/relationships/image" Target="file:///C:\Program%20Files%20(x86)\Tencent\TIM\Bin\Lets_Create/pic_temp/0_pic_quater_right_up.png" TargetMode="External"/><Relationship Id="rId4" Type="http://schemas.openxmlformats.org/officeDocument/2006/relationships/image" Target="../media/image1.png"/><Relationship Id="rId3" Type="http://schemas.openxmlformats.org/officeDocument/2006/relationships/tags" Target="../tags/tag120.xml"/><Relationship Id="rId2" Type="http://schemas.openxmlformats.org/officeDocument/2006/relationships/tags" Target="../tags/tag119.xml"/><Relationship Id="rId14" Type="http://schemas.openxmlformats.org/officeDocument/2006/relationships/tags" Target="../tags/tag127.xml"/><Relationship Id="rId13" Type="http://schemas.openxmlformats.org/officeDocument/2006/relationships/tags" Target="../tags/tag126.xml"/><Relationship Id="rId12" Type="http://schemas.openxmlformats.org/officeDocument/2006/relationships/tags" Target="../tags/tag125.xml"/><Relationship Id="rId11" Type="http://schemas.openxmlformats.org/officeDocument/2006/relationships/tags" Target="../tags/tag124.xml"/><Relationship Id="rId10" Type="http://schemas.openxmlformats.org/officeDocument/2006/relationships/tags" Target="../tags/tag123.xml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9" Type="http://schemas.openxmlformats.org/officeDocument/2006/relationships/tags" Target="../tags/tag131.xml"/><Relationship Id="rId8" Type="http://schemas.openxmlformats.org/officeDocument/2006/relationships/image" Target="file:///C:\Program%20Files%20(x86)\Tencent\TIM\Bin\Lets_Create/pic_temp/1_pic_quater_left_down.png" TargetMode="External"/><Relationship Id="rId7" Type="http://schemas.openxmlformats.org/officeDocument/2006/relationships/image" Target="../media/image3.png"/><Relationship Id="rId6" Type="http://schemas.openxmlformats.org/officeDocument/2006/relationships/tags" Target="../tags/tag130.xml"/><Relationship Id="rId5" Type="http://schemas.openxmlformats.org/officeDocument/2006/relationships/image" Target="file:///C:\Program%20Files%20(x86)\Tencent\TIM\Bin\Lets_Create/pic_temp/0_pic_quater_right_up.png" TargetMode="External"/><Relationship Id="rId4" Type="http://schemas.openxmlformats.org/officeDocument/2006/relationships/image" Target="../media/image1.png"/><Relationship Id="rId3" Type="http://schemas.openxmlformats.org/officeDocument/2006/relationships/tags" Target="../tags/tag129.xml"/><Relationship Id="rId2" Type="http://schemas.openxmlformats.org/officeDocument/2006/relationships/tags" Target="../tags/tag128.xml"/><Relationship Id="rId14" Type="http://schemas.openxmlformats.org/officeDocument/2006/relationships/tags" Target="../tags/tag136.xml"/><Relationship Id="rId13" Type="http://schemas.openxmlformats.org/officeDocument/2006/relationships/tags" Target="../tags/tag135.xml"/><Relationship Id="rId12" Type="http://schemas.openxmlformats.org/officeDocument/2006/relationships/tags" Target="../tags/tag134.xml"/><Relationship Id="rId11" Type="http://schemas.openxmlformats.org/officeDocument/2006/relationships/tags" Target="../tags/tag133.xml"/><Relationship Id="rId10" Type="http://schemas.openxmlformats.org/officeDocument/2006/relationships/tags" Target="../tags/tag132.xml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9" Type="http://schemas.openxmlformats.org/officeDocument/2006/relationships/tags" Target="../tags/tag140.xml"/><Relationship Id="rId8" Type="http://schemas.openxmlformats.org/officeDocument/2006/relationships/image" Target="file:///C:\Program%20Files%20(x86)\Tencent\TIM\Bin\Lets_Create/pic_temp/1_pic_quater_left_down.png" TargetMode="External"/><Relationship Id="rId7" Type="http://schemas.openxmlformats.org/officeDocument/2006/relationships/image" Target="../media/image3.png"/><Relationship Id="rId6" Type="http://schemas.openxmlformats.org/officeDocument/2006/relationships/tags" Target="../tags/tag139.xml"/><Relationship Id="rId5" Type="http://schemas.openxmlformats.org/officeDocument/2006/relationships/image" Target="file:///C:\Program%20Files%20(x86)\Tencent\TIM\Bin\Lets_Create/pic_temp/0_pic_quater_right_up.png" TargetMode="External"/><Relationship Id="rId4" Type="http://schemas.openxmlformats.org/officeDocument/2006/relationships/image" Target="../media/image1.png"/><Relationship Id="rId3" Type="http://schemas.openxmlformats.org/officeDocument/2006/relationships/tags" Target="../tags/tag138.xml"/><Relationship Id="rId2" Type="http://schemas.openxmlformats.org/officeDocument/2006/relationships/tags" Target="../tags/tag137.xml"/><Relationship Id="rId16" Type="http://schemas.openxmlformats.org/officeDocument/2006/relationships/tags" Target="../tags/tag147.xml"/><Relationship Id="rId15" Type="http://schemas.openxmlformats.org/officeDocument/2006/relationships/tags" Target="../tags/tag146.xml"/><Relationship Id="rId14" Type="http://schemas.openxmlformats.org/officeDocument/2006/relationships/tags" Target="../tags/tag145.xml"/><Relationship Id="rId13" Type="http://schemas.openxmlformats.org/officeDocument/2006/relationships/tags" Target="../tags/tag144.xml"/><Relationship Id="rId12" Type="http://schemas.openxmlformats.org/officeDocument/2006/relationships/tags" Target="../tags/tag143.xml"/><Relationship Id="rId11" Type="http://schemas.openxmlformats.org/officeDocument/2006/relationships/tags" Target="../tags/tag142.xml"/><Relationship Id="rId10" Type="http://schemas.openxmlformats.org/officeDocument/2006/relationships/tags" Target="../tags/tag141.xml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9" Type="http://schemas.openxmlformats.org/officeDocument/2006/relationships/tags" Target="../tags/tag151.xml"/><Relationship Id="rId8" Type="http://schemas.openxmlformats.org/officeDocument/2006/relationships/image" Target="file:///C:\Program%20Files%20(x86)\Tencent\TIM\Bin\Lets_Create/pic_temp/1_pic_quater_left_down.png" TargetMode="External"/><Relationship Id="rId7" Type="http://schemas.openxmlformats.org/officeDocument/2006/relationships/image" Target="../media/image3.png"/><Relationship Id="rId6" Type="http://schemas.openxmlformats.org/officeDocument/2006/relationships/tags" Target="../tags/tag150.xml"/><Relationship Id="rId5" Type="http://schemas.openxmlformats.org/officeDocument/2006/relationships/image" Target="file:///C:\Program%20Files%20(x86)\Tencent\TIM\Bin\Lets_Create/pic_temp/0_pic_quater_right_up.png" TargetMode="External"/><Relationship Id="rId4" Type="http://schemas.openxmlformats.org/officeDocument/2006/relationships/image" Target="../media/image1.png"/><Relationship Id="rId3" Type="http://schemas.openxmlformats.org/officeDocument/2006/relationships/tags" Target="../tags/tag149.xml"/><Relationship Id="rId2" Type="http://schemas.openxmlformats.org/officeDocument/2006/relationships/tags" Target="../tags/tag148.xml"/><Relationship Id="rId13" Type="http://schemas.openxmlformats.org/officeDocument/2006/relationships/tags" Target="../tags/tag155.xml"/><Relationship Id="rId12" Type="http://schemas.openxmlformats.org/officeDocument/2006/relationships/tags" Target="../tags/tag154.xml"/><Relationship Id="rId11" Type="http://schemas.openxmlformats.org/officeDocument/2006/relationships/tags" Target="../tags/tag153.xml"/><Relationship Id="rId10" Type="http://schemas.openxmlformats.org/officeDocument/2006/relationships/tags" Target="../tags/tag152.xml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gradFill>
          <a:gsLst>
            <a:gs pos="0">
              <a:schemeClr val="tx2"/>
            </a:gs>
            <a:gs pos="100000">
              <a:schemeClr val="bg2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>
            <p:custDataLst>
              <p:tags r:id="rId2"/>
            </p:custDataLst>
          </p:nvPr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9000" y="0"/>
            <a:ext cx="1143000" cy="862853"/>
          </a:xfrm>
          <a:prstGeom prst="rect">
            <a:avLst/>
          </a:prstGeom>
        </p:spPr>
      </p:pic>
      <p:pic>
        <p:nvPicPr>
          <p:cNvPr id="8" name="图片 7"/>
          <p:cNvPicPr/>
          <p:nvPr>
            <p:custDataLst>
              <p:tags r:id="rId5"/>
            </p:custDataLst>
          </p:nvPr>
        </p:nvPicPr>
        <p:blipFill>
          <a:blip r:embed="rId6" r:link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1214634"/>
            <a:ext cx="5486400" cy="442873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8"/>
            </p:custDataLst>
          </p:nvPr>
        </p:nvSpPr>
        <p:spPr>
          <a:xfrm>
            <a:off x="6859270" y="2480310"/>
            <a:ext cx="4189095" cy="1753235"/>
          </a:xfrm>
        </p:spPr>
        <p:txBody>
          <a:bodyPr lIns="90000" tIns="46800" rIns="90000" bIns="46800" anchor="t" anchorCtr="0">
            <a:normAutofit/>
          </a:bodyPr>
          <a:lstStyle>
            <a:lvl1pPr algn="l">
              <a:defRPr sz="5400" spc="600" baseline="0">
                <a:solidFill>
                  <a:schemeClr val="tx1">
                    <a:lumMod val="85000"/>
                    <a:lumOff val="15000"/>
                  </a:schemeClr>
                </a:solidFill>
                <a:ea typeface="汉仪旗黑-85S" panose="00020600040101010101" pitchFamily="18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9"/>
            </p:custDataLst>
          </p:nvPr>
        </p:nvSpPr>
        <p:spPr>
          <a:xfrm>
            <a:off x="6859270" y="1757045"/>
            <a:ext cx="2468880" cy="368300"/>
          </a:xfrm>
          <a:solidFill>
            <a:schemeClr val="accent1"/>
          </a:solidFill>
        </p:spPr>
        <p:txBody>
          <a:bodyPr lIns="90000" tIns="46800" rIns="90000" bIns="46800" anchor="b">
            <a:norm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180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3"/>
            <p:custDataLst>
              <p:tags r:id="rId13"/>
            </p:custDataLst>
          </p:nvPr>
        </p:nvSpPr>
        <p:spPr>
          <a:xfrm>
            <a:off x="6859270" y="4377055"/>
            <a:ext cx="4189095" cy="930910"/>
          </a:xfrm>
        </p:spPr>
        <p:txBody>
          <a:bodyPr lIns="90000" tIns="46800" rIns="90000" bIns="46800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gradFill>
          <a:gsLst>
            <a:gs pos="0">
              <a:schemeClr val="tx2"/>
            </a:gs>
            <a:gs pos="100000">
              <a:schemeClr val="bg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>
            <p:custDataLst>
              <p:tags r:id="rId2"/>
            </p:custDataLst>
          </p:nvPr>
        </p:nvGrpSpPr>
        <p:grpSpPr>
          <a:xfrm>
            <a:off x="126365" y="5886450"/>
            <a:ext cx="11987530" cy="843280"/>
            <a:chOff x="126365" y="5886450"/>
            <a:chExt cx="11987530" cy="843280"/>
          </a:xfrm>
        </p:grpSpPr>
        <p:pic>
          <p:nvPicPr>
            <p:cNvPr id="8" name="图片 7"/>
            <p:cNvPicPr/>
            <p:nvPr userDrawn="1">
              <p:custDataLst>
                <p:tags r:id="rId3"/>
              </p:custDataLst>
            </p:nvPr>
          </p:nvPicPr>
          <p:blipFill>
            <a:blip r:embed="rId4" r:link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28325" y="6339205"/>
              <a:ext cx="1385570" cy="390525"/>
            </a:xfrm>
            <a:prstGeom prst="rect">
              <a:avLst/>
            </a:prstGeom>
          </p:spPr>
        </p:pic>
        <p:pic>
          <p:nvPicPr>
            <p:cNvPr id="9" name="图片 8"/>
            <p:cNvPicPr/>
            <p:nvPr userDrawn="1">
              <p:custDataLst>
                <p:tags r:id="rId6"/>
              </p:custDataLst>
            </p:nvPr>
          </p:nvPicPr>
          <p:blipFill>
            <a:blip r:embed="rId7" r:link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6365" y="5886450"/>
              <a:ext cx="1133475" cy="843280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10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gradFill>
          <a:gsLst>
            <a:gs pos="0">
              <a:schemeClr val="tx2"/>
            </a:gs>
            <a:gs pos="100000">
              <a:schemeClr val="bg2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/>
          <p:nvPr>
            <p:custDataLst>
              <p:tags r:id="rId2"/>
            </p:custDataLst>
          </p:nvPr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000" y="0"/>
            <a:ext cx="4064000" cy="1640271"/>
          </a:xfrm>
          <a:prstGeom prst="rect">
            <a:avLst/>
          </a:prstGeom>
        </p:spPr>
      </p:pic>
      <p:sp>
        <p:nvSpPr>
          <p:cNvPr id="7" name="矩形 6"/>
          <p:cNvSpPr/>
          <p:nvPr>
            <p:custDataLst>
              <p:tags r:id="rId5"/>
            </p:custDataLst>
          </p:nvPr>
        </p:nvSpPr>
        <p:spPr>
          <a:xfrm>
            <a:off x="267209" y="344805"/>
            <a:ext cx="11544935" cy="6177280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pic>
        <p:nvPicPr>
          <p:cNvPr id="14" name="图片 13" descr="图片258 (2)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3437255" y="2507615"/>
            <a:ext cx="1185545" cy="204470"/>
          </a:xfrm>
          <a:prstGeom prst="rect">
            <a:avLst/>
          </a:prstGeom>
        </p:spPr>
      </p:pic>
      <p:pic>
        <p:nvPicPr>
          <p:cNvPr id="15" name="图片 14" descr="图片259 (2)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7811770" y="2136140"/>
            <a:ext cx="812800" cy="50482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1"/>
            </p:custDataLst>
          </p:nvPr>
        </p:nvSpPr>
        <p:spPr>
          <a:xfrm>
            <a:off x="5784178" y="2769237"/>
            <a:ext cx="4744631" cy="706112"/>
          </a:xfrm>
        </p:spPr>
        <p:txBody>
          <a:bodyPr lIns="90000" tIns="46800" rIns="90000" bIns="0" anchor="b" anchorCtr="0">
            <a:normAutofit/>
          </a:bodyPr>
          <a:lstStyle>
            <a:lvl1pPr>
              <a:defRPr sz="360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2"/>
            </p:custDataLst>
          </p:nvPr>
        </p:nvSpPr>
        <p:spPr>
          <a:xfrm>
            <a:off x="5825741" y="3559509"/>
            <a:ext cx="4744631" cy="505193"/>
          </a:xfrm>
        </p:spPr>
        <p:txBody>
          <a:bodyPr lIns="90000" tIns="0" rIns="90000" bIns="46800" anchor="t" anchorCtr="0">
            <a:normAutofit/>
          </a:bodyPr>
          <a:lstStyle>
            <a:lvl1pPr marL="0" indent="0" eaLnBrk="1" fontAlgn="auto" latinLnBrk="0" hangingPunct="1">
              <a:buNone/>
              <a:defRPr kumimoji="0" lang="zh-CN" altLang="en-US" sz="1800" b="0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pic>
        <p:nvPicPr>
          <p:cNvPr id="16" name="图片 15"/>
          <p:cNvPicPr/>
          <p:nvPr>
            <p:custDataLst>
              <p:tags r:id="rId13"/>
            </p:custDataLst>
          </p:nvPr>
        </p:nvPicPr>
        <p:blipFill>
          <a:blip r:embed="rId14" r:link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000" y="5217728"/>
            <a:ext cx="4064000" cy="1640271"/>
          </a:xfrm>
          <a:prstGeom prst="rect">
            <a:avLst/>
          </a:prstGeom>
        </p:spPr>
      </p:pic>
      <p:pic>
        <p:nvPicPr>
          <p:cNvPr id="17" name="图片 16" descr="图片256 (2)"/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17"/>
          <a:stretch>
            <a:fillRect/>
          </a:stretch>
        </p:blipFill>
        <p:spPr>
          <a:xfrm>
            <a:off x="7734300" y="4338320"/>
            <a:ext cx="1718310" cy="262890"/>
          </a:xfrm>
          <a:prstGeom prst="rect">
            <a:avLst/>
          </a:prstGeom>
        </p:spPr>
      </p:pic>
      <p:pic>
        <p:nvPicPr>
          <p:cNvPr id="18" name="图片 17" descr="图片257 (2)"/>
          <p:cNvPicPr>
            <a:picLocks noChangeAspect="1"/>
          </p:cNvPicPr>
          <p:nvPr>
            <p:custDataLst>
              <p:tags r:id="rId18"/>
            </p:custDataLst>
          </p:nvPr>
        </p:nvPicPr>
        <p:blipFill>
          <a:blip r:embed="rId19"/>
          <a:stretch>
            <a:fillRect/>
          </a:stretch>
        </p:blipFill>
        <p:spPr>
          <a:xfrm>
            <a:off x="3094355" y="4514215"/>
            <a:ext cx="522605" cy="615950"/>
          </a:xfrm>
          <a:prstGeom prst="rect">
            <a:avLst/>
          </a:prstGeom>
        </p:spPr>
      </p:pic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20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21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grpSp>
        <p:nvGrpSpPr>
          <p:cNvPr id="9" name="组合 8"/>
          <p:cNvGrpSpPr/>
          <p:nvPr>
            <p:custDataLst>
              <p:tags r:id="rId22"/>
            </p:custDataLst>
          </p:nvPr>
        </p:nvGrpSpPr>
        <p:grpSpPr>
          <a:xfrm rot="10800000">
            <a:off x="5617646" y="1078822"/>
            <a:ext cx="858129" cy="633043"/>
            <a:chOff x="5767754" y="6246062"/>
            <a:chExt cx="858129" cy="633043"/>
          </a:xfrm>
        </p:grpSpPr>
        <p:cxnSp>
          <p:nvCxnSpPr>
            <p:cNvPr id="10" name="直接连接符 9"/>
            <p:cNvCxnSpPr/>
            <p:nvPr>
              <p:custDataLst>
                <p:tags r:id="rId23"/>
              </p:custDataLst>
            </p:nvPr>
          </p:nvCxnSpPr>
          <p:spPr>
            <a:xfrm>
              <a:off x="5767754" y="6246062"/>
              <a:ext cx="858129" cy="0"/>
            </a:xfrm>
            <a:prstGeom prst="line">
              <a:avLst/>
            </a:prstGeom>
            <a:ln w="381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>
              <p:custDataLst>
                <p:tags r:id="rId24"/>
              </p:custDataLst>
            </p:nvPr>
          </p:nvCxnSpPr>
          <p:spPr>
            <a:xfrm>
              <a:off x="5906087" y="6370326"/>
              <a:ext cx="593188" cy="0"/>
            </a:xfrm>
            <a:prstGeom prst="line">
              <a:avLst/>
            </a:prstGeom>
            <a:ln w="381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>
              <p:custDataLst>
                <p:tags r:id="rId25"/>
              </p:custDataLst>
            </p:nvPr>
          </p:nvCxnSpPr>
          <p:spPr>
            <a:xfrm>
              <a:off x="5990495" y="6494590"/>
              <a:ext cx="438442" cy="0"/>
            </a:xfrm>
            <a:prstGeom prst="line">
              <a:avLst/>
            </a:prstGeom>
            <a:ln w="381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>
              <p:custDataLst>
                <p:tags r:id="rId26"/>
              </p:custDataLst>
            </p:nvPr>
          </p:nvCxnSpPr>
          <p:spPr>
            <a:xfrm>
              <a:off x="6203852" y="6494590"/>
              <a:ext cx="0" cy="384515"/>
            </a:xfrm>
            <a:prstGeom prst="line">
              <a:avLst/>
            </a:prstGeom>
            <a:ln w="381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gradFill>
          <a:gsLst>
            <a:gs pos="0">
              <a:schemeClr val="tx2"/>
            </a:gs>
            <a:gs pos="100000">
              <a:schemeClr val="bg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>
            <p:custDataLst>
              <p:tags r:id="rId2"/>
            </p:custDataLst>
          </p:nvPr>
        </p:nvGrpSpPr>
        <p:grpSpPr>
          <a:xfrm>
            <a:off x="126365" y="5886450"/>
            <a:ext cx="11987530" cy="843280"/>
            <a:chOff x="126365" y="5886450"/>
            <a:chExt cx="11987530" cy="843280"/>
          </a:xfrm>
        </p:grpSpPr>
        <p:pic>
          <p:nvPicPr>
            <p:cNvPr id="9" name="图片 8"/>
            <p:cNvPicPr/>
            <p:nvPr userDrawn="1">
              <p:custDataLst>
                <p:tags r:id="rId3"/>
              </p:custDataLst>
            </p:nvPr>
          </p:nvPicPr>
          <p:blipFill>
            <a:blip r:embed="rId4" r:link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28325" y="6339205"/>
              <a:ext cx="1385570" cy="390525"/>
            </a:xfrm>
            <a:prstGeom prst="rect">
              <a:avLst/>
            </a:prstGeom>
          </p:spPr>
        </p:pic>
        <p:pic>
          <p:nvPicPr>
            <p:cNvPr id="10" name="图片 9"/>
            <p:cNvPicPr/>
            <p:nvPr userDrawn="1">
              <p:custDataLst>
                <p:tags r:id="rId6"/>
              </p:custDataLst>
            </p:nvPr>
          </p:nvPicPr>
          <p:blipFill>
            <a:blip r:embed="rId7" r:link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6365" y="5886450"/>
              <a:ext cx="1133475" cy="843280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10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1"/>
            </p:custDataLst>
          </p:nvPr>
        </p:nvSpPr>
        <p:spPr>
          <a:xfrm>
            <a:off x="6238877" y="952508"/>
            <a:ext cx="5283242" cy="5388907"/>
          </a:xfrm>
        </p:spPr>
        <p:txBody>
          <a:bodyPr>
            <a:noAutofit/>
          </a:bodyPr>
          <a:lstStyle>
            <a:lvl1pPr>
              <a:defRPr sz="16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  <a:lvl2pPr>
              <a:defRPr sz="16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2pPr>
            <a:lvl3pPr>
              <a:defRPr sz="16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3pPr>
            <a:lvl4pPr>
              <a:defRPr sz="16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4pPr>
            <a:lvl5pPr>
              <a:defRPr sz="16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4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gradFill>
          <a:gsLst>
            <a:gs pos="0">
              <a:schemeClr val="tx2"/>
            </a:gs>
            <a:gs pos="100000">
              <a:schemeClr val="bg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>
            <p:custDataLst>
              <p:tags r:id="rId2"/>
            </p:custDataLst>
          </p:nvPr>
        </p:nvGrpSpPr>
        <p:grpSpPr>
          <a:xfrm>
            <a:off x="126365" y="5886450"/>
            <a:ext cx="11987530" cy="843280"/>
            <a:chOff x="126365" y="5886450"/>
            <a:chExt cx="11987530" cy="843280"/>
          </a:xfrm>
        </p:grpSpPr>
        <p:pic>
          <p:nvPicPr>
            <p:cNvPr id="11" name="图片 10"/>
            <p:cNvPicPr/>
            <p:nvPr userDrawn="1">
              <p:custDataLst>
                <p:tags r:id="rId3"/>
              </p:custDataLst>
            </p:nvPr>
          </p:nvPicPr>
          <p:blipFill>
            <a:blip r:embed="rId4" r:link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28325" y="6339205"/>
              <a:ext cx="1385570" cy="390525"/>
            </a:xfrm>
            <a:prstGeom prst="rect">
              <a:avLst/>
            </a:prstGeom>
          </p:spPr>
        </p:pic>
        <p:pic>
          <p:nvPicPr>
            <p:cNvPr id="12" name="图片 11"/>
            <p:cNvPicPr/>
            <p:nvPr userDrawn="1">
              <p:custDataLst>
                <p:tags r:id="rId6"/>
              </p:custDataLst>
            </p:nvPr>
          </p:nvPicPr>
          <p:blipFill>
            <a:blip r:embed="rId7" r:link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6365" y="5886450"/>
              <a:ext cx="1133475" cy="843280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10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1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12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13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4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5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6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/>
          <p:nvPr>
            <p:custDataLst>
              <p:tags r:id="rId2"/>
            </p:custDataLst>
          </p:nvPr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1657507"/>
            <a:ext cx="4389120" cy="3542986"/>
          </a:xfrm>
          <a:prstGeom prst="rect">
            <a:avLst/>
          </a:prstGeom>
        </p:spPr>
      </p:pic>
      <p:sp>
        <p:nvSpPr>
          <p:cNvPr id="7" name="矩形 6"/>
          <p:cNvSpPr/>
          <p:nvPr>
            <p:custDataLst>
              <p:tags r:id="rId5"/>
            </p:custDataLst>
          </p:nvPr>
        </p:nvSpPr>
        <p:spPr>
          <a:xfrm>
            <a:off x="4876800" y="0"/>
            <a:ext cx="7315200" cy="6858000"/>
          </a:xfrm>
          <a:prstGeom prst="rect">
            <a:avLst/>
          </a:prstGeom>
          <a:solidFill>
            <a:schemeClr val="accent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</a:endParaRPr>
          </a:p>
        </p:txBody>
      </p:sp>
      <p:pic>
        <p:nvPicPr>
          <p:cNvPr id="9" name="图片 8"/>
          <p:cNvPicPr/>
          <p:nvPr>
            <p:custDataLst>
              <p:tags r:id="rId6"/>
            </p:custDataLst>
          </p:nvPr>
        </p:nvPicPr>
        <p:blipFill>
          <a:blip r:embed="rId7" r:link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9000" y="5995147"/>
            <a:ext cx="1143000" cy="86285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gradFill>
          <a:gsLst>
            <a:gs pos="0">
              <a:schemeClr val="tx2"/>
            </a:gs>
            <a:gs pos="100000">
              <a:schemeClr val="bg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gradFill>
          <a:gsLst>
            <a:gs pos="0">
              <a:schemeClr val="tx2"/>
            </a:gs>
            <a:gs pos="100000">
              <a:schemeClr val="bg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>
            <p:custDataLst>
              <p:tags r:id="rId2"/>
            </p:custDataLst>
          </p:nvPr>
        </p:nvGrpSpPr>
        <p:grpSpPr>
          <a:xfrm>
            <a:off x="126365" y="5886450"/>
            <a:ext cx="11987530" cy="843280"/>
            <a:chOff x="126365" y="5886450"/>
            <a:chExt cx="11987530" cy="843280"/>
          </a:xfrm>
        </p:grpSpPr>
        <p:pic>
          <p:nvPicPr>
            <p:cNvPr id="9" name="图片 8"/>
            <p:cNvPicPr/>
            <p:nvPr userDrawn="1">
              <p:custDataLst>
                <p:tags r:id="rId3"/>
              </p:custDataLst>
            </p:nvPr>
          </p:nvPicPr>
          <p:blipFill>
            <a:blip r:embed="rId4" r:link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28325" y="6339205"/>
              <a:ext cx="1385570" cy="390525"/>
            </a:xfrm>
            <a:prstGeom prst="rect">
              <a:avLst/>
            </a:prstGeom>
          </p:spPr>
        </p:pic>
        <p:pic>
          <p:nvPicPr>
            <p:cNvPr id="10" name="图片 9"/>
            <p:cNvPicPr/>
            <p:nvPr userDrawn="1">
              <p:custDataLst>
                <p:tags r:id="rId6"/>
              </p:custDataLst>
            </p:nvPr>
          </p:nvPicPr>
          <p:blipFill>
            <a:blip r:embed="rId7" r:link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6365" y="5886450"/>
              <a:ext cx="1133475" cy="843280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0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11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2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3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4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gradFill>
          <a:gsLst>
            <a:gs pos="0">
              <a:schemeClr val="tx2"/>
            </a:gs>
            <a:gs pos="100000">
              <a:schemeClr val="bg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>
            <p:custDataLst>
              <p:tags r:id="rId2"/>
            </p:custDataLst>
          </p:nvPr>
        </p:nvGrpSpPr>
        <p:grpSpPr>
          <a:xfrm>
            <a:off x="126365" y="5886450"/>
            <a:ext cx="11987530" cy="843280"/>
            <a:chOff x="126365" y="5886450"/>
            <a:chExt cx="11987530" cy="843280"/>
          </a:xfrm>
        </p:grpSpPr>
        <p:pic>
          <p:nvPicPr>
            <p:cNvPr id="8" name="图片 7"/>
            <p:cNvPicPr/>
            <p:nvPr userDrawn="1">
              <p:custDataLst>
                <p:tags r:id="rId3"/>
              </p:custDataLst>
            </p:nvPr>
          </p:nvPicPr>
          <p:blipFill>
            <a:blip r:embed="rId4" r:link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28325" y="6339205"/>
              <a:ext cx="1385570" cy="390525"/>
            </a:xfrm>
            <a:prstGeom prst="rect">
              <a:avLst/>
            </a:prstGeom>
          </p:spPr>
        </p:pic>
        <p:pic>
          <p:nvPicPr>
            <p:cNvPr id="9" name="图片 8"/>
            <p:cNvPicPr/>
            <p:nvPr userDrawn="1">
              <p:custDataLst>
                <p:tags r:id="rId6"/>
              </p:custDataLst>
            </p:nvPr>
          </p:nvPicPr>
          <p:blipFill>
            <a:blip r:embed="rId7" r:link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6365" y="5886450"/>
              <a:ext cx="1133475" cy="843280"/>
            </a:xfrm>
            <a:prstGeom prst="rect">
              <a:avLst/>
            </a:prstGeom>
          </p:spPr>
        </p:pic>
      </p:grpSp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9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10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latin typeface="微软雅黑" panose="020B0503020204020204" charset="-122"/>
                <a:ea typeface="微软雅黑" panose="020B0503020204020204" charset="-122"/>
              </a:defRPr>
            </a:lvl1pPr>
            <a:lvl2pPr indent="0" eaLnBrk="1" fontAlgn="auto" latinLnBrk="0" hangingPunct="1">
              <a:defRPr>
                <a:latin typeface="微软雅黑" panose="020B0503020204020204" charset="-122"/>
                <a:ea typeface="微软雅黑" panose="020B0503020204020204" charset="-122"/>
              </a:defRPr>
            </a:lvl2pPr>
            <a:lvl3pPr indent="0" eaLnBrk="1" fontAlgn="auto" latinLnBrk="0" hangingPunct="1">
              <a:defRPr>
                <a:latin typeface="微软雅黑" panose="020B0503020204020204" charset="-122"/>
                <a:ea typeface="微软雅黑" panose="020B0503020204020204" charset="-122"/>
              </a:defRPr>
            </a:lvl3pPr>
            <a:lvl4pPr indent="0" eaLnBrk="1" fontAlgn="auto" latinLnBrk="0" hangingPunct="1">
              <a:defRPr>
                <a:latin typeface="微软雅黑" panose="020B0503020204020204" charset="-122"/>
                <a:ea typeface="微软雅黑" panose="020B0503020204020204" charset="-122"/>
              </a:defRPr>
            </a:lvl4pPr>
            <a:lvl5pPr indent="0" eaLnBrk="1" fontAlgn="auto" latinLnBrk="0" hangingPunct="1">
              <a:defRPr>
                <a:latin typeface="微软雅黑" panose="020B0503020204020204" charset="-122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gradFill>
          <a:gsLst>
            <a:gs pos="0">
              <a:schemeClr val="tx2"/>
            </a:gs>
            <a:gs pos="100000">
              <a:schemeClr val="bg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>
            <p:custDataLst>
              <p:tags r:id="rId2"/>
            </p:custDataLst>
          </p:nvPr>
        </p:nvGrpSpPr>
        <p:grpSpPr>
          <a:xfrm>
            <a:off x="126365" y="5886450"/>
            <a:ext cx="11987530" cy="843280"/>
            <a:chOff x="126365" y="5886450"/>
            <a:chExt cx="11987530" cy="843280"/>
          </a:xfrm>
        </p:grpSpPr>
        <p:pic>
          <p:nvPicPr>
            <p:cNvPr id="8" name="图片 7"/>
            <p:cNvPicPr/>
            <p:nvPr userDrawn="1">
              <p:custDataLst>
                <p:tags r:id="rId3"/>
              </p:custDataLst>
            </p:nvPr>
          </p:nvPicPr>
          <p:blipFill>
            <a:blip r:embed="rId4" r:link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28325" y="6339205"/>
              <a:ext cx="1385570" cy="390525"/>
            </a:xfrm>
            <a:prstGeom prst="rect">
              <a:avLst/>
            </a:prstGeom>
          </p:spPr>
        </p:pic>
        <p:pic>
          <p:nvPicPr>
            <p:cNvPr id="9" name="图片 8"/>
            <p:cNvPicPr/>
            <p:nvPr userDrawn="1">
              <p:custDataLst>
                <p:tags r:id="rId6"/>
              </p:custDataLst>
            </p:nvPr>
          </p:nvPicPr>
          <p:blipFill>
            <a:blip r:embed="rId7" r:link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6365" y="5886450"/>
              <a:ext cx="1133475" cy="843280"/>
            </a:xfrm>
            <a:prstGeom prst="rect">
              <a:avLst/>
            </a:prstGeom>
          </p:spPr>
        </p:pic>
      </p:grp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2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gradFill>
          <a:gsLst>
            <a:gs pos="0">
              <a:schemeClr val="tx2"/>
            </a:gs>
            <a:gs pos="100000">
              <a:schemeClr val="bg2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919665" y="2765859"/>
            <a:ext cx="4806950" cy="1087992"/>
          </a:xfrm>
        </p:spPr>
        <p:txBody>
          <a:bodyPr vert="horz" lIns="90000" tIns="46800" rIns="0" bIns="46800" rtlCol="0" anchor="t" anchorCtr="0">
            <a:normAutofit/>
          </a:bodyPr>
          <a:lstStyle>
            <a:lvl1pPr marL="0" marR="0" algn="r" defTabSz="914400" rtl="0" eaLnBrk="1" fontAlgn="auto" latinLnBrk="0" hangingPunct="1">
              <a:lnSpc>
                <a:spcPct val="100000"/>
              </a:lnSpc>
              <a:buNone/>
              <a:defRPr kumimoji="0" lang="zh-CN" altLang="en-US" sz="5400" b="1" i="0" u="none" strike="noStrike" kern="1200" cap="none" spc="6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旗黑-85S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编辑标题</a:t>
            </a:r>
            <a:endParaRPr dirty="0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pic>
        <p:nvPicPr>
          <p:cNvPr id="6" name="图片 5"/>
          <p:cNvPicPr/>
          <p:nvPr>
            <p:custDataLst>
              <p:tags r:id="rId6"/>
            </p:custDataLst>
          </p:nvPr>
        </p:nvPicPr>
        <p:blipFill>
          <a:blip r:embed="rId7" r:link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1214634"/>
            <a:ext cx="5486400" cy="4428733"/>
          </a:xfrm>
          <a:prstGeom prst="rect">
            <a:avLst/>
          </a:prstGeom>
        </p:spPr>
      </p:pic>
      <p:pic>
        <p:nvPicPr>
          <p:cNvPr id="7" name="图片 6"/>
          <p:cNvPicPr/>
          <p:nvPr>
            <p:custDataLst>
              <p:tags r:id="rId9"/>
            </p:custDataLst>
          </p:nvPr>
        </p:nvPicPr>
        <p:blipFill>
          <a:blip r:embed="rId10" r:link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143000" cy="862853"/>
          </a:xfrm>
          <a:prstGeom prst="rect">
            <a:avLst/>
          </a:prstGeom>
        </p:spPr>
      </p:pic>
      <p:sp>
        <p:nvSpPr>
          <p:cNvPr id="12" name="文本占位符 11"/>
          <p:cNvSpPr>
            <a:spLocks noGrp="1"/>
          </p:cNvSpPr>
          <p:nvPr>
            <p:ph type="body" sz="quarter" idx="13" hasCustomPrompt="1"/>
            <p:custDataLst>
              <p:tags r:id="rId12"/>
            </p:custDataLst>
          </p:nvPr>
        </p:nvSpPr>
        <p:spPr>
          <a:xfrm>
            <a:off x="2930236" y="2089958"/>
            <a:ext cx="2683165" cy="490207"/>
          </a:xfrm>
          <a:solidFill>
            <a:schemeClr val="accent1"/>
          </a:solidFill>
        </p:spPr>
        <p:txBody>
          <a:bodyPr lIns="90000" tIns="46800" rIns="36000" bIns="46800" anchor="t">
            <a:normAutofit/>
          </a:bodyPr>
          <a:lstStyle>
            <a:lvl1pPr marL="0" indent="0" algn="r">
              <a:buNone/>
              <a:defRPr sz="20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zh-CN" altLang="en-US" dirty="0"/>
              <a:t>单击此次编辑副标题</a:t>
            </a:r>
            <a:endParaRPr lang="zh-CN" altLang="en-US" dirty="0"/>
          </a:p>
        </p:txBody>
      </p:sp>
      <p:sp>
        <p:nvSpPr>
          <p:cNvPr id="14" name="文本占位符 13"/>
          <p:cNvSpPr>
            <a:spLocks noGrp="1"/>
          </p:cNvSpPr>
          <p:nvPr>
            <p:ph type="body" sz="quarter" idx="14" hasCustomPrompt="1"/>
            <p:custDataLst>
              <p:tags r:id="rId13"/>
            </p:custDataLst>
          </p:nvPr>
        </p:nvSpPr>
        <p:spPr>
          <a:xfrm>
            <a:off x="971618" y="3973830"/>
            <a:ext cx="4641783" cy="737235"/>
          </a:xfrm>
        </p:spPr>
        <p:txBody>
          <a:bodyPr lIns="90000" tIns="46800" rIns="0" bIns="46800">
            <a:normAutofit/>
          </a:bodyPr>
          <a:lstStyle>
            <a:lvl1pPr marL="0" indent="0" algn="r">
              <a:buNone/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lIns="90000" tIns="46800" rIns="90000" bIns="46800">
            <a:normAutofit/>
          </a:bodyPr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 lIns="90000" tIns="46800" rIns="90000" bIns="46800">
            <a:normAutofit/>
          </a:bodyPr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lIns="90000" tIns="46800" rIns="90000" bIns="46800">
            <a:normAutofit/>
          </a:bodyPr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pic>
        <p:nvPicPr>
          <p:cNvPr id="6" name="图片 5"/>
          <p:cNvPicPr/>
          <p:nvPr>
            <p:custDataLst>
              <p:tags r:id="rId6"/>
            </p:custDataLst>
          </p:nvPr>
        </p:nvPicPr>
        <p:blipFill>
          <a:blip r:embed="rId7" r:link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8325" y="6339205"/>
            <a:ext cx="1385570" cy="390525"/>
          </a:xfrm>
          <a:prstGeom prst="rect">
            <a:avLst/>
          </a:prstGeom>
        </p:spPr>
      </p:pic>
      <p:pic>
        <p:nvPicPr>
          <p:cNvPr id="7" name="图片 6"/>
          <p:cNvPicPr/>
          <p:nvPr>
            <p:custDataLst>
              <p:tags r:id="rId9"/>
            </p:custDataLst>
          </p:nvPr>
        </p:nvPicPr>
        <p:blipFill>
          <a:blip r:embed="rId10" r:link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365" y="5886450"/>
            <a:ext cx="1133475" cy="8432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>
            <p:custDataLst>
              <p:tags r:id="rId2"/>
            </p:custDataLst>
          </p:nvPr>
        </p:nvSpPr>
        <p:spPr>
          <a:xfrm>
            <a:off x="292800" y="304200"/>
            <a:ext cx="11606400" cy="6249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tIns="46800" rIns="90000" bIns="46800" rtlCol="0" anchor="ctr">
            <a:normAutofit/>
          </a:bodyPr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1281600" y="1249200"/>
            <a:ext cx="9626400" cy="723600"/>
          </a:xfrm>
        </p:spPr>
        <p:txBody>
          <a:bodyPr lIns="90000" tIns="46800" rIns="90000" bIns="46800" anchor="ctr">
            <a:normAutofit/>
          </a:bodyPr>
          <a:lstStyle>
            <a:lvl1pPr>
              <a:defRPr sz="3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1281113" y="2163600"/>
            <a:ext cx="9626600" cy="3445200"/>
          </a:xfrm>
        </p:spPr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 lIns="90000" tIns="46800" rIns="90000" bIns="46800">
            <a:normAutofit/>
          </a:bodyPr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 lIns="90000" tIns="46800" rIns="90000" bIns="46800">
            <a:normAutofit/>
          </a:bodyPr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 lIns="90000" tIns="46800" rIns="90000" bIns="46800">
            <a:normAutofit/>
          </a:bodyPr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pic>
        <p:nvPicPr>
          <p:cNvPr id="9" name="图片 8"/>
          <p:cNvPicPr/>
          <p:nvPr>
            <p:custDataLst>
              <p:tags r:id="rId8"/>
            </p:custDataLst>
          </p:nvPr>
        </p:nvPicPr>
        <p:blipFill>
          <a:blip r:embed="rId9" r:link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640" y="68580"/>
            <a:ext cx="1424940" cy="1105535"/>
          </a:xfrm>
          <a:prstGeom prst="rect">
            <a:avLst/>
          </a:prstGeom>
        </p:spPr>
      </p:pic>
      <p:pic>
        <p:nvPicPr>
          <p:cNvPr id="10" name="图片 9"/>
          <p:cNvPicPr/>
          <p:nvPr>
            <p:custDataLst>
              <p:tags r:id="rId11"/>
            </p:custDataLst>
          </p:nvPr>
        </p:nvPicPr>
        <p:blipFill>
          <a:blip r:embed="rId12" r:link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42550" y="6089650"/>
            <a:ext cx="1784350" cy="55689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>
            <p:custDataLst>
              <p:tags r:id="rId2"/>
            </p:custDataLst>
          </p:nvPr>
        </p:nvSpPr>
        <p:spPr>
          <a:xfrm>
            <a:off x="0" y="0"/>
            <a:ext cx="4823460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0000" tIns="46800" rIns="90000" bIns="46800" rtlCol="0" anchor="ctr">
            <a:normAutofit/>
          </a:bodyPr>
          <a:lstStyle/>
          <a:p>
            <a:pPr lvl="0" algn="ctr"/>
            <a:endParaRPr lang="en-US" altLang="zh-CN" dirty="0">
              <a:sym typeface="+mn-ea"/>
            </a:endParaRPr>
          </a:p>
        </p:txBody>
      </p:sp>
      <p:pic>
        <p:nvPicPr>
          <p:cNvPr id="10" name="图片 9"/>
          <p:cNvPicPr/>
          <p:nvPr>
            <p:custDataLst>
              <p:tags r:id="rId3"/>
            </p:custDataLst>
          </p:nvPr>
        </p:nvPicPr>
        <p:blipFill>
          <a:blip r:embed="rId4" r:link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61370" y="68580"/>
            <a:ext cx="1143000" cy="862965"/>
          </a:xfrm>
          <a:prstGeom prst="rect">
            <a:avLst/>
          </a:prstGeom>
        </p:spPr>
      </p:pic>
      <p:pic>
        <p:nvPicPr>
          <p:cNvPr id="11" name="图片 10"/>
          <p:cNvPicPr/>
          <p:nvPr>
            <p:custDataLst>
              <p:tags r:id="rId6"/>
            </p:custDataLst>
          </p:nvPr>
        </p:nvPicPr>
        <p:blipFill>
          <a:blip r:embed="rId7" r:link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840" y="6447155"/>
            <a:ext cx="1143000" cy="264795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 wrap="square" lIns="90000" tIns="46800" rIns="90000" bIns="46800">
            <a:normAutofit/>
          </a:bodyPr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 wrap="square" lIns="90000" tIns="46800" rIns="90000" bIns="46800">
            <a:normAutofit/>
          </a:bodyPr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 wrap="square" lIns="90000" tIns="46800" rIns="90000" bIns="46800">
            <a:normAutofit/>
          </a:bodyPr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2"/>
            </p:custDataLst>
          </p:nvPr>
        </p:nvSpPr>
        <p:spPr>
          <a:xfrm>
            <a:off x="586800" y="1764000"/>
            <a:ext cx="3956400" cy="4093200"/>
          </a:xfrm>
        </p:spPr>
        <p:txBody>
          <a:bodyPr wrap="square"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3"/>
            </p:custDataLst>
          </p:nvPr>
        </p:nvSpPr>
        <p:spPr>
          <a:xfrm>
            <a:off x="5101200" y="769938"/>
            <a:ext cx="6480000" cy="5087937"/>
          </a:xfrm>
        </p:spPr>
        <p:txBody>
          <a:bodyPr wrap="square"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4"/>
            </p:custDataLst>
          </p:nvPr>
        </p:nvSpPr>
        <p:spPr>
          <a:xfrm>
            <a:off x="583200" y="770400"/>
            <a:ext cx="3960000" cy="882000"/>
          </a:xfrm>
        </p:spPr>
        <p:txBody>
          <a:bodyPr wrap="square" lIns="90000" tIns="46800" rIns="90000" bIns="46800" anchor="ctr">
            <a:normAutofit/>
          </a:bodyPr>
          <a:lstStyle>
            <a:lvl1pPr>
              <a:defRPr sz="3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>
            <p:custDataLst>
              <p:tags r:id="rId2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0000" tIns="46800" rIns="90000" bIns="46800" rtlCol="0" anchor="ctr">
            <a:norm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pic>
        <p:nvPicPr>
          <p:cNvPr id="11" name="图片 10"/>
          <p:cNvPicPr/>
          <p:nvPr>
            <p:custDataLst>
              <p:tags r:id="rId3"/>
            </p:custDataLst>
          </p:nvPr>
        </p:nvPicPr>
        <p:blipFill>
          <a:blip r:embed="rId4" r:link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32160" y="58420"/>
            <a:ext cx="1143000" cy="862965"/>
          </a:xfrm>
          <a:prstGeom prst="rect">
            <a:avLst/>
          </a:prstGeom>
        </p:spPr>
      </p:pic>
      <p:pic>
        <p:nvPicPr>
          <p:cNvPr id="12" name="图片 11"/>
          <p:cNvPicPr/>
          <p:nvPr>
            <p:custDataLst>
              <p:tags r:id="rId6"/>
            </p:custDataLst>
          </p:nvPr>
        </p:nvPicPr>
        <p:blipFill>
          <a:blip r:embed="rId7" r:link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365" y="6457315"/>
            <a:ext cx="1143000" cy="264795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 wrap="square" lIns="90000" tIns="46800" rIns="90000" bIns="46800">
            <a:normAutofit/>
          </a:bodyPr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 wrap="square" lIns="90000" tIns="46800" rIns="90000" bIns="46800">
            <a:normAutofit/>
          </a:bodyPr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 wrap="square" lIns="90000" tIns="46800" rIns="90000" bIns="46800">
            <a:normAutofit/>
          </a:bodyPr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2"/>
            </p:custDataLst>
          </p:nvPr>
        </p:nvSpPr>
        <p:spPr>
          <a:xfrm>
            <a:off x="612000" y="1659600"/>
            <a:ext cx="10975975" cy="828000"/>
          </a:xfrm>
        </p:spPr>
        <p:txBody>
          <a:bodyPr wrap="square" lIns="90000" tIns="46800" rIns="90000" bIns="46800">
            <a:normAutofit/>
          </a:bodyPr>
          <a:lstStyle>
            <a:lvl1pPr algn="ctr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3"/>
            </p:custDataLst>
          </p:nvPr>
        </p:nvSpPr>
        <p:spPr>
          <a:xfrm>
            <a:off x="612775" y="2808000"/>
            <a:ext cx="10965600" cy="3430800"/>
          </a:xfrm>
        </p:spPr>
        <p:txBody>
          <a:bodyPr wrap="square"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12000" y="781200"/>
            <a:ext cx="10976400" cy="626400"/>
          </a:xfrm>
        </p:spPr>
        <p:txBody>
          <a:bodyPr wrap="square" lIns="90000" tIns="46800" rIns="90000" bIns="46800" anchor="ctr">
            <a:normAutofit/>
          </a:bodyPr>
          <a:lstStyle>
            <a:lvl1pPr algn="ctr">
              <a:defRPr sz="3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>
            <p:custDataLst>
              <p:tags r:id="rId2"/>
            </p:custDataLst>
          </p:nvPr>
        </p:nvSpPr>
        <p:spPr>
          <a:xfrm>
            <a:off x="0" y="5029201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0000" tIns="46800" rIns="90000" bIns="46800" rtlCol="0" anchor="ctr">
            <a:norm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pic>
        <p:nvPicPr>
          <p:cNvPr id="10" name="图片 9"/>
          <p:cNvPicPr/>
          <p:nvPr>
            <p:custDataLst>
              <p:tags r:id="rId3"/>
            </p:custDataLst>
          </p:nvPr>
        </p:nvPicPr>
        <p:blipFill>
          <a:blip r:embed="rId4" r:link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680" y="58420"/>
            <a:ext cx="1143000" cy="862965"/>
          </a:xfrm>
          <a:prstGeom prst="rect">
            <a:avLst/>
          </a:prstGeom>
        </p:spPr>
      </p:pic>
      <p:pic>
        <p:nvPicPr>
          <p:cNvPr id="11" name="图片 10"/>
          <p:cNvPicPr/>
          <p:nvPr>
            <p:custDataLst>
              <p:tags r:id="rId6"/>
            </p:custDataLst>
          </p:nvPr>
        </p:nvPicPr>
        <p:blipFill>
          <a:blip r:embed="rId7" r:link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12475" y="299085"/>
            <a:ext cx="1143000" cy="264795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 wrap="square" lIns="90000" tIns="46800" rIns="90000" bIns="46800">
            <a:normAutofit/>
          </a:bodyPr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 wrap="square" lIns="90000" tIns="46800" rIns="90000" bIns="46800">
            <a:normAutofit/>
          </a:bodyPr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 wrap="square" lIns="90000" tIns="46800" rIns="90000" bIns="46800">
            <a:normAutofit/>
          </a:bodyPr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2"/>
            </p:custDataLst>
          </p:nvPr>
        </p:nvSpPr>
        <p:spPr>
          <a:xfrm>
            <a:off x="604837" y="1681200"/>
            <a:ext cx="10990800" cy="3211200"/>
          </a:xfrm>
        </p:spPr>
        <p:txBody>
          <a:bodyPr wrap="square"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3"/>
            </p:custDataLst>
          </p:nvPr>
        </p:nvSpPr>
        <p:spPr>
          <a:xfrm>
            <a:off x="594000" y="5180400"/>
            <a:ext cx="11001600" cy="1011600"/>
          </a:xfrm>
        </p:spPr>
        <p:txBody>
          <a:bodyPr wrap="square"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4800" y="669600"/>
            <a:ext cx="10976400" cy="565200"/>
          </a:xfrm>
        </p:spPr>
        <p:txBody>
          <a:bodyPr wrap="square" lIns="90000" tIns="46800" rIns="90000" bIns="46800" anchor="ctr">
            <a:normAutofit/>
          </a:bodyPr>
          <a:lstStyle>
            <a:lvl1pPr algn="ctr">
              <a:defRPr sz="3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>
            <p:custDataLst>
              <p:tags r:id="rId2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0000" tIns="46800" rIns="90000" bIns="46800" rtlCol="0" anchor="ctr">
            <a:normAutofit/>
          </a:bodyPr>
          <a:lstStyle/>
          <a:p>
            <a:pPr lvl="0" algn="ctr"/>
            <a:endParaRPr lang="en-US" altLang="zh-CN">
              <a:solidFill>
                <a:schemeClr val="tx1">
                  <a:lumMod val="85000"/>
                  <a:lumOff val="15000"/>
                </a:schemeClr>
              </a:solidFill>
              <a:sym typeface="+mn-ea"/>
            </a:endParaRPr>
          </a:p>
        </p:txBody>
      </p:sp>
      <p:pic>
        <p:nvPicPr>
          <p:cNvPr id="12" name="图片 11"/>
          <p:cNvPicPr/>
          <p:nvPr>
            <p:custDataLst>
              <p:tags r:id="rId3"/>
            </p:custDataLst>
          </p:nvPr>
        </p:nvPicPr>
        <p:blipFill>
          <a:blip r:embed="rId4" r:link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61370" y="5907405"/>
            <a:ext cx="1143000" cy="862965"/>
          </a:xfrm>
          <a:prstGeom prst="rect">
            <a:avLst/>
          </a:prstGeom>
        </p:spPr>
      </p:pic>
      <p:pic>
        <p:nvPicPr>
          <p:cNvPr id="14" name="图片 13"/>
          <p:cNvPicPr/>
          <p:nvPr>
            <p:custDataLst>
              <p:tags r:id="rId6"/>
            </p:custDataLst>
          </p:nvPr>
        </p:nvPicPr>
        <p:blipFill>
          <a:blip r:embed="rId7" r:link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260" y="6388735"/>
            <a:ext cx="1143000" cy="264795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 wrap="square" lIns="90000" tIns="46800" rIns="90000" bIns="46800">
            <a:normAutofit/>
          </a:bodyPr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 wrap="square" lIns="90000" tIns="46800" rIns="90000" bIns="46800">
            <a:normAutofit/>
          </a:bodyPr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 wrap="square" lIns="90000" tIns="46800" rIns="90000" bIns="46800">
            <a:normAutofit/>
          </a:bodyPr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2"/>
            </p:custDataLst>
          </p:nvPr>
        </p:nvSpPr>
        <p:spPr>
          <a:xfrm>
            <a:off x="579600" y="1663200"/>
            <a:ext cx="5342400" cy="2894400"/>
          </a:xfrm>
        </p:spPr>
        <p:txBody>
          <a:bodyPr wrap="square"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3"/>
            </p:custDataLst>
          </p:nvPr>
        </p:nvSpPr>
        <p:spPr>
          <a:xfrm>
            <a:off x="6242400" y="1663200"/>
            <a:ext cx="5367600" cy="2894400"/>
          </a:xfrm>
        </p:spPr>
        <p:txBody>
          <a:bodyPr wrap="square"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4"/>
            </p:custDataLst>
          </p:nvPr>
        </p:nvSpPr>
        <p:spPr>
          <a:xfrm>
            <a:off x="572400" y="4816800"/>
            <a:ext cx="5342400" cy="781200"/>
          </a:xfrm>
        </p:spPr>
        <p:txBody>
          <a:bodyPr wrap="square"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5"/>
            </p:custDataLst>
          </p:nvPr>
        </p:nvSpPr>
        <p:spPr>
          <a:xfrm>
            <a:off x="6253200" y="4813200"/>
            <a:ext cx="5367600" cy="781200"/>
          </a:xfrm>
        </p:spPr>
        <p:txBody>
          <a:bodyPr wrap="square"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579600" y="191194"/>
            <a:ext cx="11037600" cy="534776"/>
          </a:xfrm>
        </p:spPr>
        <p:txBody>
          <a:bodyPr wrap="square" lIns="90000" tIns="46800" rIns="90000" bIns="46800">
            <a:normAutofit/>
          </a:bodyPr>
          <a:lstStyle>
            <a:lvl1pPr>
              <a:defRPr sz="3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>
            <p:custDataLst>
              <p:tags r:id="rId2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olidFill>
                <a:schemeClr val="tx1">
                  <a:lumMod val="85000"/>
                  <a:lumOff val="15000"/>
                </a:schemeClr>
              </a:solidFill>
              <a:sym typeface="+mn-ea"/>
            </a:endParaRPr>
          </a:p>
        </p:txBody>
      </p:sp>
      <p:pic>
        <p:nvPicPr>
          <p:cNvPr id="8" name="图片 7"/>
          <p:cNvPicPr/>
          <p:nvPr>
            <p:custDataLst>
              <p:tags r:id="rId3"/>
            </p:custDataLst>
          </p:nvPr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840" y="87630"/>
            <a:ext cx="2157730" cy="1628775"/>
          </a:xfrm>
          <a:prstGeom prst="rect">
            <a:avLst/>
          </a:prstGeom>
        </p:spPr>
      </p:pic>
      <p:pic>
        <p:nvPicPr>
          <p:cNvPr id="9" name="图片 8"/>
          <p:cNvPicPr/>
          <p:nvPr>
            <p:custDataLst>
              <p:tags r:id="rId6"/>
            </p:custDataLst>
          </p:nvPr>
        </p:nvPicPr>
        <p:blipFill>
          <a:blip r:embed="rId7" r:link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6640" y="6261100"/>
            <a:ext cx="2157730" cy="499745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2"/>
            </p:custDataLst>
          </p:nvPr>
        </p:nvSpPr>
        <p:spPr>
          <a:xfrm>
            <a:off x="1522413" y="3862800"/>
            <a:ext cx="9144000" cy="1656000"/>
          </a:xfrm>
        </p:spPr>
        <p:txBody>
          <a:bodyPr lIns="90000" tIns="46800" rIns="90000" bIns="46800">
            <a:normAutofit/>
          </a:bodyPr>
          <a:lstStyle>
            <a:lvl1pPr algn="ctr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3"/>
            </p:custDataLst>
          </p:nvPr>
        </p:nvSpPr>
        <p:spPr>
          <a:xfrm>
            <a:off x="1522800" y="1339200"/>
            <a:ext cx="9144000" cy="2386800"/>
          </a:xfrm>
        </p:spPr>
        <p:txBody>
          <a:bodyPr lIns="90000" tIns="46800" rIns="90000" bIns="46800" anchor="b">
            <a:normAutofit/>
          </a:bodyPr>
          <a:lstStyle>
            <a:lvl1pPr algn="ctr">
              <a:defRPr sz="60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7" Type="http://schemas.openxmlformats.org/officeDocument/2006/relationships/theme" Target="../theme/theme2.xml"/><Relationship Id="rId26" Type="http://schemas.openxmlformats.org/officeDocument/2006/relationships/tags" Target="../tags/tag161.xml"/><Relationship Id="rId25" Type="http://schemas.openxmlformats.org/officeDocument/2006/relationships/tags" Target="../tags/tag160.xml"/><Relationship Id="rId24" Type="http://schemas.openxmlformats.org/officeDocument/2006/relationships/tags" Target="../tags/tag159.xml"/><Relationship Id="rId23" Type="http://schemas.openxmlformats.org/officeDocument/2006/relationships/tags" Target="../tags/tag158.xml"/><Relationship Id="rId22" Type="http://schemas.openxmlformats.org/officeDocument/2006/relationships/tags" Target="../tags/tag157.xml"/><Relationship Id="rId21" Type="http://schemas.openxmlformats.org/officeDocument/2006/relationships/tags" Target="../tags/tag156.xml"/><Relationship Id="rId20" Type="http://schemas.openxmlformats.org/officeDocument/2006/relationships/slideLayout" Target="../slideLayouts/slideLayout31.xml"/><Relationship Id="rId2" Type="http://schemas.openxmlformats.org/officeDocument/2006/relationships/slideLayout" Target="../slideLayouts/slideLayout13.xml"/><Relationship Id="rId19" Type="http://schemas.openxmlformats.org/officeDocument/2006/relationships/slideLayout" Target="../slideLayouts/slideLayout30.xml"/><Relationship Id="rId18" Type="http://schemas.openxmlformats.org/officeDocument/2006/relationships/slideLayout" Target="../slideLayouts/slideLayout29.xml"/><Relationship Id="rId17" Type="http://schemas.openxmlformats.org/officeDocument/2006/relationships/slideLayout" Target="../slideLayouts/slideLayout28.xml"/><Relationship Id="rId16" Type="http://schemas.openxmlformats.org/officeDocument/2006/relationships/slideLayout" Target="../slideLayouts/slideLayout27.xml"/><Relationship Id="rId15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25.xml"/><Relationship Id="rId13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1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2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3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4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5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26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62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tags" Target="../tags/tag175.xml"/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tags" Target="../tags/tag17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176.xml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7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178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179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180.xml"/><Relationship Id="rId1" Type="http://schemas.openxmlformats.org/officeDocument/2006/relationships/image" Target="../media/image22.jpe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tags" Target="../tags/tag18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182.xml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tags" Target="../tags/tag183.xml"/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84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3.xml"/><Relationship Id="rId2" Type="http://schemas.openxmlformats.org/officeDocument/2006/relationships/tags" Target="../tags/tag164.xml"/><Relationship Id="rId1" Type="http://schemas.openxmlformats.org/officeDocument/2006/relationships/tags" Target="../tags/tag16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8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186.xml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8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188.xml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89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190.xml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9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192.xml"/><Relationship Id="rId1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193.xml"/><Relationship Id="rId1" Type="http://schemas.openxmlformats.org/officeDocument/2006/relationships/image" Target="../media/image33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94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13.xml"/><Relationship Id="rId2" Type="http://schemas.openxmlformats.org/officeDocument/2006/relationships/tags" Target="../tags/tag165.xml"/><Relationship Id="rId1" Type="http://schemas.openxmlformats.org/officeDocument/2006/relationships/image" Target="../media/image10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95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9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9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98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99.xml"/></Relationships>
</file>

<file path=ppt/slides/_rels/slide3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tags" Target="../tags/tag200.xml"/><Relationship Id="rId2" Type="http://schemas.openxmlformats.org/officeDocument/2006/relationships/image" Target="../media/image35.jpeg"/><Relationship Id="rId1" Type="http://schemas.openxmlformats.org/officeDocument/2006/relationships/image" Target="../media/image34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201.xml"/><Relationship Id="rId1" Type="http://schemas.openxmlformats.org/officeDocument/2006/relationships/image" Target="../media/image36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202.xml"/><Relationship Id="rId1" Type="http://schemas.openxmlformats.org/officeDocument/2006/relationships/image" Target="../media/image37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20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20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66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205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206.xml"/><Relationship Id="rId1" Type="http://schemas.openxmlformats.org/officeDocument/2006/relationships/image" Target="../media/image38.jpeg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2.vml"/><Relationship Id="rId7" Type="http://schemas.openxmlformats.org/officeDocument/2006/relationships/slideLayout" Target="../slideLayouts/slideLayout13.xml"/><Relationship Id="rId6" Type="http://schemas.openxmlformats.org/officeDocument/2006/relationships/tags" Target="../tags/tag207.xml"/><Relationship Id="rId5" Type="http://schemas.openxmlformats.org/officeDocument/2006/relationships/image" Target="../media/image41.png"/><Relationship Id="rId4" Type="http://schemas.openxmlformats.org/officeDocument/2006/relationships/image" Target="../media/image40.wmf"/><Relationship Id="rId3" Type="http://schemas.openxmlformats.org/officeDocument/2006/relationships/oleObject" Target="../embeddings/oleObject4.bin"/><Relationship Id="rId2" Type="http://schemas.openxmlformats.org/officeDocument/2006/relationships/image" Target="../media/image39.wmf"/><Relationship Id="rId1" Type="http://schemas.openxmlformats.org/officeDocument/2006/relationships/oleObject" Target="../embeddings/oleObject3.bin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208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209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210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167.xml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68.xml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tags" Target="../tags/tag170.xml"/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tags" Target="../tags/tag16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17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1.vml"/><Relationship Id="rId7" Type="http://schemas.openxmlformats.org/officeDocument/2006/relationships/slideLayout" Target="../slideLayouts/slideLayout13.xml"/><Relationship Id="rId6" Type="http://schemas.openxmlformats.org/officeDocument/2006/relationships/tags" Target="../tags/tag173.xml"/><Relationship Id="rId5" Type="http://schemas.openxmlformats.org/officeDocument/2006/relationships/image" Target="../media/image16.png"/><Relationship Id="rId4" Type="http://schemas.openxmlformats.org/officeDocument/2006/relationships/oleObject" Target="../embeddings/oleObject2.bin"/><Relationship Id="rId3" Type="http://schemas.openxmlformats.org/officeDocument/2006/relationships/image" Target="../media/image15.png"/><Relationship Id="rId2" Type="http://schemas.openxmlformats.org/officeDocument/2006/relationships/oleObject" Target="../embeddings/oleObject1.bin"/><Relationship Id="rId1" Type="http://schemas.openxmlformats.org/officeDocument/2006/relationships/tags" Target="../tags/tag17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>
                <a:sym typeface="+mn-ea"/>
              </a:rPr>
              <a:t>                         </a:t>
            </a:r>
            <a:r>
              <a:rPr>
                <a:sym typeface="+mn-ea"/>
              </a:rPr>
              <a:t>第 </a:t>
            </a:r>
            <a:r>
              <a:rPr lang="en-US" altLang="zh-CN">
                <a:sym typeface="+mn-ea"/>
              </a:rPr>
              <a:t>12</a:t>
            </a:r>
            <a:r>
              <a:rPr>
                <a:sym typeface="+mn-ea"/>
              </a:rPr>
              <a:t> 章 </a:t>
            </a:r>
            <a:r>
              <a:rPr lang="en-US" altLang="zh-CN">
                <a:sym typeface="+mn-ea"/>
              </a:rPr>
              <a:t>    </a:t>
            </a:r>
            <a:r>
              <a:rPr>
                <a:sym typeface="+mn-ea"/>
              </a:rPr>
              <a:t>技 能 实 训</a:t>
            </a:r>
            <a:endParaRPr>
              <a:sym typeface="+mn-ea"/>
            </a:endParaRPr>
          </a:p>
        </p:txBody>
      </p:sp>
      <p:sp>
        <p:nvSpPr>
          <p:cNvPr id="4" name="内容占位符 2"/>
          <p:cNvSpPr>
            <a:spLocks noGrp="1"/>
          </p:cNvSpPr>
          <p:nvPr/>
        </p:nvSpPr>
        <p:spPr>
          <a:xfrm>
            <a:off x="669925" y="950595"/>
            <a:ext cx="11123930" cy="5461635"/>
          </a:xfrm>
          <a:prstGeom prst="rect">
            <a:avLst/>
          </a:prstGeo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0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                                  </a:t>
            </a:r>
            <a:r>
              <a:rPr altLang="zh-CN" sz="20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实训一 常用元器件的认识与测量</a:t>
            </a:r>
            <a:endParaRPr sz="2000">
              <a:sym typeface="+mn-ea"/>
            </a:endParaRPr>
          </a:p>
          <a:p>
            <a:pPr marL="0" indent="0" algn="l">
              <a:buClrTx/>
              <a:buSzTx/>
              <a:buNone/>
            </a:pPr>
            <a:r>
              <a:rPr altLang="zh-CN" sz="1800">
                <a:sym typeface="+mn-ea"/>
              </a:rPr>
              <a:t> 一、 基础知识</a:t>
            </a:r>
            <a:endParaRPr altLang="zh-CN" sz="1800">
              <a:sym typeface="+mn-ea"/>
            </a:endParaRPr>
          </a:p>
          <a:p>
            <a:pPr marL="0" indent="0" algn="l">
              <a:buClrTx/>
              <a:buSzTx/>
              <a:buNone/>
            </a:pPr>
            <a:r>
              <a:rPr lang="en-US" altLang="zh-CN" sz="1800">
                <a:sym typeface="+mn-ea"/>
              </a:rPr>
              <a:t>      </a:t>
            </a:r>
            <a:r>
              <a:rPr altLang="zh-CN" sz="1800">
                <a:sym typeface="+mn-ea"/>
              </a:rPr>
              <a:t>１</a:t>
            </a:r>
            <a:r>
              <a:rPr lang="en-US" altLang="zh-CN" sz="1800">
                <a:sym typeface="+mn-ea"/>
              </a:rPr>
              <a:t>.</a:t>
            </a:r>
            <a:r>
              <a:rPr altLang="zh-CN" sz="1800">
                <a:sym typeface="+mn-ea"/>
              </a:rPr>
              <a:t> 电阻器</a:t>
            </a:r>
            <a:endParaRPr altLang="zh-CN" sz="1800">
              <a:sym typeface="+mn-ea"/>
            </a:endParaRPr>
          </a:p>
          <a:p>
            <a:pPr marL="0" indent="0" algn="l">
              <a:buClrTx/>
              <a:buSzTx/>
              <a:buNone/>
            </a:pPr>
            <a:r>
              <a:rPr lang="en-US" altLang="zh-CN" sz="1800">
                <a:sym typeface="+mn-ea"/>
              </a:rPr>
              <a:t>     </a:t>
            </a:r>
            <a:r>
              <a:rPr altLang="zh-CN" sz="1800">
                <a:sym typeface="+mn-ea"/>
              </a:rPr>
              <a:t>（１） 电阻器的标称方法</a:t>
            </a:r>
            <a:endParaRPr altLang="zh-CN" sz="1800">
              <a:sym typeface="+mn-ea"/>
            </a:endParaRPr>
          </a:p>
          <a:p>
            <a:pPr marL="0" indent="0" algn="just">
              <a:buClrTx/>
              <a:buSzTx/>
              <a:buNone/>
            </a:pPr>
            <a:r>
              <a:rPr lang="en-US" altLang="zh-CN" sz="1800">
                <a:sym typeface="+mn-ea"/>
              </a:rPr>
              <a:t>       </a:t>
            </a:r>
            <a:r>
              <a:rPr altLang="zh-CN" sz="1800">
                <a:sym typeface="+mn-ea"/>
              </a:rPr>
              <a:t>直标法： 它是直接将电阻器的阻值和允许偏差， 用阿拉伯数字和文字符号直接标记在电</a:t>
            </a:r>
            <a:endParaRPr altLang="zh-CN" sz="1800">
              <a:sym typeface="+mn-ea"/>
            </a:endParaRPr>
          </a:p>
          <a:p>
            <a:pPr marL="0" indent="0" algn="just">
              <a:buClrTx/>
              <a:buSzTx/>
              <a:buNone/>
            </a:pPr>
            <a:r>
              <a:rPr altLang="zh-CN" sz="1800">
                <a:sym typeface="+mn-ea"/>
              </a:rPr>
              <a:t>阻体上。</a:t>
            </a:r>
            <a:endParaRPr altLang="zh-CN" sz="1800">
              <a:sym typeface="+mn-ea"/>
            </a:endParaRPr>
          </a:p>
          <a:p>
            <a:pPr marL="0" indent="0" algn="just">
              <a:buClrTx/>
              <a:buSzTx/>
              <a:buNone/>
            </a:pPr>
            <a:r>
              <a:rPr lang="en-US" altLang="zh-CN" sz="1800">
                <a:sym typeface="+mn-ea"/>
              </a:rPr>
              <a:t>      </a:t>
            </a:r>
            <a:r>
              <a:rPr altLang="zh-CN" sz="1800">
                <a:sym typeface="+mn-ea"/>
              </a:rPr>
              <a:t>文字符号法： 它是将电阻器的标称阻值用文字符号表示， 并规定阻值的整数部分写在阻</a:t>
            </a:r>
            <a:endParaRPr altLang="zh-CN" sz="1800">
              <a:sym typeface="+mn-ea"/>
            </a:endParaRPr>
          </a:p>
          <a:p>
            <a:pPr marL="0" indent="0" algn="just">
              <a:buClrTx/>
              <a:buSzTx/>
              <a:buNone/>
            </a:pPr>
            <a:r>
              <a:rPr altLang="zh-CN" sz="1800">
                <a:sym typeface="+mn-ea"/>
              </a:rPr>
              <a:t>值单位标志符号的前面， 阻值的小数部分写在阻值单位标志符号的后面。</a:t>
            </a:r>
            <a:endParaRPr altLang="zh-CN" sz="1800">
              <a:sym typeface="+mn-ea"/>
            </a:endParaRPr>
          </a:p>
          <a:p>
            <a:pPr marL="0" indent="0" algn="just">
              <a:buClrTx/>
              <a:buSzTx/>
              <a:buNone/>
            </a:pPr>
            <a:r>
              <a:rPr lang="en-US" altLang="zh-CN" sz="1800">
                <a:sym typeface="+mn-ea"/>
              </a:rPr>
              <a:t>      </a:t>
            </a:r>
            <a:r>
              <a:rPr altLang="zh-CN" sz="1800">
                <a:sym typeface="+mn-ea"/>
              </a:rPr>
              <a:t>色标法： 它是指用不同颜色表示电阻器的不同标称阻值和允许偏差 （规定见表 １２ － １），</a:t>
            </a:r>
            <a:endParaRPr altLang="zh-CN" sz="1800">
              <a:sym typeface="+mn-ea"/>
            </a:endParaRPr>
          </a:p>
          <a:p>
            <a:pPr marL="0" indent="0" algn="just">
              <a:buClrTx/>
              <a:buSzTx/>
              <a:buNone/>
            </a:pPr>
            <a:r>
              <a:rPr altLang="zh-CN" sz="1800">
                <a:sym typeface="+mn-ea"/>
              </a:rPr>
              <a:t>在电阻上用色环标志。 每种颜色代表不同的数字， 根据色环的颜色及排列来判断电阻的大</a:t>
            </a:r>
            <a:endParaRPr altLang="zh-CN" sz="1800">
              <a:sym typeface="+mn-ea"/>
            </a:endParaRPr>
          </a:p>
          <a:p>
            <a:pPr marL="0" indent="0" algn="just">
              <a:buClrTx/>
              <a:buSzTx/>
              <a:buNone/>
            </a:pPr>
            <a:r>
              <a:rPr altLang="zh-CN" sz="1800">
                <a:sym typeface="+mn-ea"/>
              </a:rPr>
              <a:t>小。 色环电阻分为四色环和五色环。</a:t>
            </a:r>
            <a:endParaRPr altLang="zh-CN" sz="1800">
              <a:sym typeface="+mn-ea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42315" y="443230"/>
            <a:ext cx="10779760" cy="81915"/>
          </a:xfrm>
        </p:spPr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marL="0" indent="0">
              <a:buNone/>
            </a:pPr>
            <a:endParaRPr lang="zh-CN" altLang="en-US"/>
          </a:p>
        </p:txBody>
      </p:sp>
      <p:graphicFrame>
        <p:nvGraphicFramePr>
          <p:cNvPr id="4" name="表格 3"/>
          <p:cNvGraphicFramePr/>
          <p:nvPr>
            <p:custDataLst>
              <p:tags r:id="rId1"/>
            </p:custDataLst>
          </p:nvPr>
        </p:nvGraphicFramePr>
        <p:xfrm>
          <a:off x="854075" y="1326515"/>
          <a:ext cx="10484485" cy="4102735"/>
        </p:xfrm>
        <a:graphic>
          <a:graphicData uri="http://schemas.openxmlformats.org/drawingml/2006/table">
            <a:tbl>
              <a:tblPr/>
              <a:tblGrid>
                <a:gridCol w="1916430"/>
                <a:gridCol w="3941445"/>
                <a:gridCol w="4626610"/>
              </a:tblGrid>
              <a:tr h="951865">
                <a:tc>
                  <a:txBody>
                    <a:bodyPr/>
                    <a:p>
                      <a:pPr marL="68580" indent="26670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1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内容</a:t>
                      </a:r>
                      <a:endParaRPr lang="zh-CN" sz="11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p>
                      <a:pPr marL="68580" indent="26670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1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第二步判断集电极</a:t>
                      </a:r>
                      <a:endParaRPr lang="zh-CN" sz="11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cPr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471170">
                <a:tc>
                  <a:txBody>
                    <a:bodyPr/>
                    <a:p>
                      <a:pPr marL="68580" indent="26670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 </a:t>
                      </a:r>
                      <a:endParaRPr lang="en-US" altLang="zh-CN" sz="11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26670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PNP</a:t>
                      </a:r>
                      <a:r>
                        <a:rPr lang="zh-CN" altLang="en-US" sz="11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型</a:t>
                      </a:r>
                      <a:endParaRPr lang="zh-CN" altLang="en-US" sz="11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26670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NPN</a:t>
                      </a:r>
                      <a:r>
                        <a:rPr lang="zh-CN" altLang="en-US" sz="11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型</a:t>
                      </a:r>
                      <a:endParaRPr lang="zh-CN" altLang="en-US" sz="11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144270">
                <a:tc>
                  <a:txBody>
                    <a:bodyPr/>
                    <a:p>
                      <a:pPr marL="68580" indent="26670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1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方法</a:t>
                      </a:r>
                      <a:endParaRPr lang="zh-CN" sz="11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26670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sz="11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26670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sz="11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985520">
                <a:tc>
                  <a:txBody>
                    <a:bodyPr/>
                    <a:p>
                      <a:pPr marL="68580" indent="26670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1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读数</a:t>
                      </a:r>
                      <a:endParaRPr lang="zh-CN" sz="11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26670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1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红笔接基极，黑笔连同电阻分别按图示方法测试，当指针偏转角度最大时，</a:t>
                      </a:r>
                      <a:r>
                        <a:rPr lang="zh-CN" sz="11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黑</a:t>
                      </a:r>
                      <a:r>
                        <a:rPr lang="zh-CN" sz="11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笔所接的管脚为集电极</a:t>
                      </a:r>
                      <a:endParaRPr lang="zh-CN" sz="11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26670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1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黑笔接基极，红笔连同电阻分别按图示方法测试，当指针偏转角度最大时，红笔所接的管脚为集电极</a:t>
                      </a:r>
                      <a:endParaRPr lang="zh-CN" sz="11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49910">
                <a:tc gridSpan="3">
                  <a:txBody>
                    <a:bodyPr/>
                    <a:p>
                      <a:pPr marL="68580" indent="26670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1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注</a:t>
                      </a:r>
                      <a:r>
                        <a:rPr lang="en-US" altLang="zh-CN" sz="11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:</a:t>
                      </a:r>
                      <a:r>
                        <a:rPr lang="en-US" altLang="zh-CN" sz="11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  </a:t>
                      </a:r>
                      <a:r>
                        <a:rPr lang="en-US" altLang="zh-CN" sz="11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l</a:t>
                      </a:r>
                      <a:r>
                        <a:rPr lang="zh-CN" altLang="en-US" sz="11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、判断基极要反复测几次，直到二次读数均较小为止。</a:t>
                      </a:r>
                      <a:endParaRPr lang="zh-CN" altLang="en-US" sz="11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68580" indent="26670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11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     </a:t>
                      </a:r>
                      <a:r>
                        <a:rPr lang="en-US" altLang="zh-CN" sz="11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2</a:t>
                      </a:r>
                      <a:r>
                        <a:rPr lang="zh-CN" altLang="en-US" sz="11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、根据上述方法可判断</a:t>
                      </a:r>
                      <a:r>
                        <a:rPr lang="en-US" altLang="zh-CN" sz="11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PNP</a:t>
                      </a:r>
                      <a:r>
                        <a:rPr lang="zh-CN" altLang="en-US" sz="11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型和</a:t>
                      </a:r>
                      <a:r>
                        <a:rPr lang="en-US" altLang="zh-CN" sz="11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NPN</a:t>
                      </a:r>
                      <a:r>
                        <a:rPr lang="zh-CN" altLang="en-US" sz="11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型。</a:t>
                      </a:r>
                      <a:endParaRPr lang="zh-CN" altLang="en-US" sz="11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t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cP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5" name="图片 4"/>
          <p:cNvPicPr/>
          <p:nvPr/>
        </p:nvPicPr>
        <p:blipFill>
          <a:blip r:embed="rId2"/>
        </p:blipFill>
        <p:spPr>
          <a:xfrm>
            <a:off x="3891915" y="2763520"/>
            <a:ext cx="1320165" cy="998855"/>
          </a:xfrm>
          <a:prstGeom prst="rect">
            <a:avLst/>
          </a:prstGeom>
        </p:spPr>
      </p:pic>
      <p:pic>
        <p:nvPicPr>
          <p:cNvPr id="6" name="图片 5"/>
          <p:cNvPicPr/>
          <p:nvPr/>
        </p:nvPicPr>
        <p:blipFill>
          <a:blip r:embed="rId3"/>
        </p:blipFill>
        <p:spPr>
          <a:xfrm>
            <a:off x="7874635" y="2786380"/>
            <a:ext cx="1186815" cy="975995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marL="0" indent="0">
              <a:buNone/>
            </a:pPr>
            <a:endParaRPr lang="zh-CN" altLang="en-US"/>
          </a:p>
          <a:p>
            <a:pPr marL="0" indent="0">
              <a:buNone/>
            </a:pPr>
            <a:endParaRPr lang="zh-CN" altLang="en-US"/>
          </a:p>
          <a:p>
            <a:pPr marL="0" indent="0">
              <a:buNone/>
            </a:pPr>
            <a:endParaRPr lang="zh-CN" altLang="en-US"/>
          </a:p>
          <a:p>
            <a:pPr marL="0" indent="0">
              <a:buNone/>
            </a:pPr>
            <a:endParaRPr lang="zh-CN" altLang="en-US"/>
          </a:p>
          <a:p>
            <a:pPr marL="0" indent="0">
              <a:buNone/>
            </a:pPr>
            <a:endParaRPr lang="zh-CN" altLang="en-US"/>
          </a:p>
          <a:p>
            <a:pPr marL="0" indent="0">
              <a:buNone/>
            </a:pPr>
            <a:r>
              <a:rPr lang="zh-CN" altLang="en-US" sz="1800">
                <a:latin typeface="+mj-ea"/>
                <a:ea typeface="+mj-ea"/>
                <a:cs typeface="+mj-ea"/>
              </a:rPr>
              <a:t>二、 技能训练</a:t>
            </a:r>
            <a:endParaRPr lang="zh-CN" altLang="en-US" sz="1800">
              <a:latin typeface="+mj-ea"/>
              <a:ea typeface="+mj-ea"/>
              <a:cs typeface="+mj-ea"/>
            </a:endParaRPr>
          </a:p>
          <a:p>
            <a:pPr marL="0" indent="0">
              <a:buNone/>
            </a:pPr>
            <a:r>
              <a:rPr lang="en-US" altLang="zh-CN" sz="1800">
                <a:latin typeface="+mj-ea"/>
                <a:ea typeface="+mj-ea"/>
                <a:cs typeface="+mj-ea"/>
              </a:rPr>
              <a:t>    </a:t>
            </a:r>
            <a:r>
              <a:rPr lang="zh-CN" altLang="en-US" sz="1800">
                <a:latin typeface="+mj-ea"/>
                <a:ea typeface="+mj-ea"/>
                <a:cs typeface="+mj-ea"/>
              </a:rPr>
              <a:t>１</a:t>
            </a:r>
            <a:r>
              <a:rPr lang="en-US" altLang="zh-CN" sz="1800">
                <a:latin typeface="+mj-ea"/>
                <a:ea typeface="+mj-ea"/>
                <a:cs typeface="+mj-ea"/>
              </a:rPr>
              <a:t>.</a:t>
            </a:r>
            <a:r>
              <a:rPr lang="zh-CN" altLang="en-US" sz="1800">
                <a:latin typeface="+mj-ea"/>
                <a:ea typeface="+mj-ea"/>
                <a:cs typeface="+mj-ea"/>
              </a:rPr>
              <a:t>实训目的</a:t>
            </a:r>
            <a:endParaRPr lang="zh-CN" altLang="en-US" sz="1800">
              <a:latin typeface="+mj-ea"/>
              <a:ea typeface="+mj-ea"/>
              <a:cs typeface="+mj-ea"/>
            </a:endParaRPr>
          </a:p>
          <a:p>
            <a:pPr marL="0" indent="0">
              <a:buNone/>
            </a:pPr>
            <a:r>
              <a:rPr lang="en-US" altLang="zh-CN" sz="1800">
                <a:latin typeface="+mj-ea"/>
                <a:ea typeface="+mj-ea"/>
                <a:cs typeface="+mj-ea"/>
              </a:rPr>
              <a:t>     </a:t>
            </a:r>
            <a:r>
              <a:rPr lang="zh-CN" altLang="en-US" sz="1800">
                <a:latin typeface="+mj-ea"/>
                <a:ea typeface="+mj-ea"/>
                <a:cs typeface="+mj-ea"/>
              </a:rPr>
              <a:t>了解常用元器件的结构和工作原理， 掌握参数及电极的测量判断方法。</a:t>
            </a:r>
            <a:endParaRPr lang="zh-CN" altLang="en-US" sz="1800">
              <a:latin typeface="+mj-ea"/>
              <a:ea typeface="+mj-ea"/>
              <a:cs typeface="+mj-ea"/>
            </a:endParaRPr>
          </a:p>
          <a:p>
            <a:pPr marL="0" indent="0">
              <a:buNone/>
            </a:pPr>
            <a:r>
              <a:rPr lang="en-US" altLang="zh-CN" sz="1800">
                <a:latin typeface="+mj-ea"/>
                <a:ea typeface="+mj-ea"/>
                <a:cs typeface="+mj-ea"/>
              </a:rPr>
              <a:t>    </a:t>
            </a:r>
            <a:r>
              <a:rPr lang="zh-CN" altLang="en-US" sz="1800">
                <a:latin typeface="+mj-ea"/>
                <a:ea typeface="+mj-ea"/>
                <a:cs typeface="+mj-ea"/>
              </a:rPr>
              <a:t>２</a:t>
            </a:r>
            <a:r>
              <a:rPr lang="en-US" altLang="zh-CN" sz="1800">
                <a:latin typeface="+mj-ea"/>
                <a:ea typeface="+mj-ea"/>
                <a:cs typeface="+mj-ea"/>
              </a:rPr>
              <a:t>.</a:t>
            </a:r>
            <a:r>
              <a:rPr lang="zh-CN" altLang="en-US" sz="1800">
                <a:latin typeface="+mj-ea"/>
                <a:ea typeface="+mj-ea"/>
                <a:cs typeface="+mj-ea"/>
              </a:rPr>
              <a:t>实训设备</a:t>
            </a:r>
            <a:endParaRPr lang="zh-CN" altLang="en-US" sz="1800">
              <a:latin typeface="+mj-ea"/>
              <a:ea typeface="+mj-ea"/>
              <a:cs typeface="+mj-ea"/>
            </a:endParaRPr>
          </a:p>
          <a:p>
            <a:pPr marL="0" indent="0">
              <a:buNone/>
            </a:pPr>
            <a:r>
              <a:rPr lang="en-US" altLang="zh-CN" sz="1800">
                <a:latin typeface="+mj-ea"/>
                <a:ea typeface="+mj-ea"/>
                <a:cs typeface="+mj-ea"/>
              </a:rPr>
              <a:t>      </a:t>
            </a:r>
            <a:r>
              <a:rPr lang="zh-CN" altLang="en-US" sz="1800">
                <a:latin typeface="+mj-ea"/>
                <a:ea typeface="+mj-ea"/>
                <a:cs typeface="+mj-ea"/>
              </a:rPr>
              <a:t>万用表 （１ 块）； 各规格电阻元件 （若干）； 导线 （若干）； 各类型规格电容元件 （若干）； 电感元件若干； 各规格二极管、 三极管。</a:t>
            </a:r>
            <a:endParaRPr lang="zh-CN" altLang="en-US" sz="1800">
              <a:latin typeface="+mj-ea"/>
              <a:ea typeface="+mj-ea"/>
              <a:cs typeface="+mj-ea"/>
            </a:endParaRPr>
          </a:p>
          <a:p>
            <a:pPr marL="0" indent="0">
              <a:buNone/>
            </a:pPr>
            <a:endParaRPr lang="zh-CN" altLang="en-US" sz="1800">
              <a:latin typeface="+mj-ea"/>
              <a:ea typeface="+mj-ea"/>
              <a:cs typeface="+mj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24940" y="80010"/>
            <a:ext cx="3168015" cy="190182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424940" y="2626360"/>
            <a:ext cx="4505960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400"/>
              <a:t>图 12-4 用万用表测量晶体三极管放大倍数 ｈＦＥ（β）</a:t>
            </a:r>
            <a:endParaRPr lang="en-US" altLang="zh-CN" sz="1400"/>
          </a:p>
        </p:txBody>
      </p:sp>
    </p:spTree>
    <p:custDataLst>
      <p:tags r:id="rId2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marL="0" indent="0">
              <a:buNone/>
            </a:pPr>
            <a:r>
              <a:rPr lang="en-US" altLang="zh-CN" sz="1800">
                <a:latin typeface="+mj-ea"/>
                <a:ea typeface="+mj-ea"/>
                <a:cs typeface="+mj-ea"/>
              </a:rPr>
              <a:t>     </a:t>
            </a:r>
            <a:r>
              <a:rPr lang="zh-CN" altLang="en-US" sz="1800">
                <a:latin typeface="+mj-ea"/>
                <a:ea typeface="+mj-ea"/>
                <a:cs typeface="+mj-ea"/>
              </a:rPr>
              <a:t>３</a:t>
            </a:r>
            <a:r>
              <a:rPr lang="en-US" altLang="zh-CN" sz="1800">
                <a:latin typeface="+mj-ea"/>
                <a:ea typeface="+mj-ea"/>
                <a:cs typeface="+mj-ea"/>
              </a:rPr>
              <a:t>.</a:t>
            </a:r>
            <a:r>
              <a:rPr lang="zh-CN" altLang="en-US" sz="1800">
                <a:latin typeface="+mj-ea"/>
                <a:ea typeface="+mj-ea"/>
                <a:cs typeface="+mj-ea"/>
              </a:rPr>
              <a:t>实训内容</a:t>
            </a:r>
            <a:endParaRPr lang="zh-CN" altLang="en-US" sz="1800">
              <a:latin typeface="+mj-ea"/>
              <a:ea typeface="+mj-ea"/>
              <a:cs typeface="+mj-ea"/>
            </a:endParaRPr>
          </a:p>
          <a:p>
            <a:pPr marL="0" indent="0">
              <a:buNone/>
            </a:pPr>
            <a:r>
              <a:rPr lang="en-US" altLang="zh-CN" sz="1800">
                <a:latin typeface="+mj-ea"/>
                <a:ea typeface="+mj-ea"/>
                <a:cs typeface="+mj-ea"/>
              </a:rPr>
              <a:t>     </a:t>
            </a:r>
            <a:r>
              <a:rPr lang="zh-CN" altLang="en-US" sz="1800">
                <a:latin typeface="+mj-ea"/>
                <a:ea typeface="+mj-ea"/>
                <a:cs typeface="+mj-ea"/>
              </a:rPr>
              <a:t>①用万用表测量电阻、 电容、 电感的参数并判断好坏， 学习电阻、 电容、 电感的命名</a:t>
            </a:r>
            <a:endParaRPr lang="zh-CN" altLang="en-US" sz="1800">
              <a:latin typeface="+mj-ea"/>
              <a:ea typeface="+mj-ea"/>
              <a:cs typeface="+mj-ea"/>
            </a:endParaRPr>
          </a:p>
          <a:p>
            <a:pPr marL="0" indent="0">
              <a:buNone/>
            </a:pPr>
            <a:r>
              <a:rPr lang="zh-CN" altLang="en-US" sz="1800">
                <a:latin typeface="+mj-ea"/>
                <a:ea typeface="+mj-ea"/>
                <a:cs typeface="+mj-ea"/>
              </a:rPr>
              <a:t>方法。</a:t>
            </a:r>
            <a:endParaRPr lang="zh-CN" altLang="en-US" sz="1800">
              <a:latin typeface="+mj-ea"/>
              <a:ea typeface="+mj-ea"/>
              <a:cs typeface="+mj-ea"/>
            </a:endParaRPr>
          </a:p>
          <a:p>
            <a:pPr marL="0" indent="0">
              <a:buNone/>
            </a:pPr>
            <a:r>
              <a:rPr lang="en-US" altLang="zh-CN" sz="1800">
                <a:latin typeface="+mj-ea"/>
                <a:ea typeface="+mj-ea"/>
                <a:cs typeface="+mj-ea"/>
              </a:rPr>
              <a:t>      </a:t>
            </a:r>
            <a:r>
              <a:rPr lang="zh-CN" altLang="en-US" sz="1800">
                <a:latin typeface="+mj-ea"/>
                <a:ea typeface="+mj-ea"/>
                <a:cs typeface="+mj-ea"/>
              </a:rPr>
              <a:t>②用万用表测量并判断二极管、 三极管好坏和电极。</a:t>
            </a:r>
            <a:endParaRPr lang="zh-CN" altLang="en-US" sz="1800">
              <a:latin typeface="+mj-ea"/>
              <a:ea typeface="+mj-ea"/>
              <a:cs typeface="+mj-ea"/>
            </a:endParaRPr>
          </a:p>
          <a:p>
            <a:pPr marL="0" indent="0">
              <a:buNone/>
            </a:pPr>
            <a:endParaRPr lang="zh-CN" altLang="en-US" sz="1800">
              <a:latin typeface="+mj-ea"/>
              <a:ea typeface="+mj-ea"/>
              <a:cs typeface="+mj-ea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pPr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</a:pPr>
            <a:r>
              <a:rPr lang="en-US" altLang="zh-CN"/>
              <a:t>                        </a:t>
            </a:r>
            <a:r>
              <a:rPr lang="en-US" altLang="zh-CN" sz="2000" b="0" spc="15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+mn-cs"/>
              </a:rPr>
              <a:t>实训二 家庭照明线路的安装</a:t>
            </a:r>
            <a:endParaRPr lang="en-US" altLang="zh-CN" sz="2000" b="0" spc="15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+mn-cs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marL="0" indent="0">
              <a:buNone/>
            </a:pPr>
            <a:r>
              <a:rPr lang="zh-CN" altLang="en-US" sz="1800"/>
              <a:t>一、 基础知识</a:t>
            </a:r>
            <a:endParaRPr lang="zh-CN" altLang="en-US" sz="1800"/>
          </a:p>
          <a:p>
            <a:pPr marL="0" indent="0">
              <a:buNone/>
            </a:pPr>
            <a:r>
              <a:rPr lang="en-US" altLang="zh-CN"/>
              <a:t>     </a:t>
            </a:r>
            <a:r>
              <a:rPr lang="zh-CN" altLang="en-US" sz="1800">
                <a:latin typeface="+mj-ea"/>
                <a:ea typeface="+mj-ea"/>
                <a:cs typeface="+mj-ea"/>
              </a:rPr>
              <a:t>家庭用电线路一般包含几个常见的用电设备， 即单相电能表 （计量）、 闸刀开关 （总电源）、 熔断器 （保护）、 插座 （用于电视、 冰箱、 空调等家用电器）、 开关 （单个单联开关制、 两个双联开关双控）、 白炽灯、 日光灯 （照明）。 家庭用电线路原理图如图 </a:t>
            </a:r>
            <a:r>
              <a:rPr lang="en-US" altLang="zh-CN" sz="1800">
                <a:latin typeface="+mj-ea"/>
                <a:ea typeface="+mj-ea"/>
                <a:cs typeface="+mj-ea"/>
              </a:rPr>
              <a:t>12-</a:t>
            </a:r>
            <a:r>
              <a:rPr lang="zh-CN" altLang="en-US" sz="1800">
                <a:latin typeface="+mj-ea"/>
                <a:ea typeface="+mj-ea"/>
                <a:cs typeface="+mj-ea"/>
              </a:rPr>
              <a:t>５ 所示。</a:t>
            </a:r>
            <a:endParaRPr lang="zh-CN" altLang="en-US" sz="1800">
              <a:latin typeface="+mj-ea"/>
              <a:ea typeface="+mj-ea"/>
              <a:cs typeface="+mj-ea"/>
            </a:endParaRPr>
          </a:p>
          <a:p>
            <a:pPr marL="0" indent="0">
              <a:buNone/>
            </a:pPr>
            <a:endParaRPr lang="zh-CN" altLang="en-US" sz="1800">
              <a:latin typeface="+mj-ea"/>
              <a:ea typeface="+mj-ea"/>
              <a:cs typeface="+mj-ea"/>
            </a:endParaRPr>
          </a:p>
          <a:p>
            <a:pPr marL="0" indent="0">
              <a:buNone/>
            </a:pPr>
            <a:endParaRPr lang="zh-CN" altLang="en-US" sz="1800">
              <a:latin typeface="+mj-ea"/>
              <a:ea typeface="+mj-ea"/>
              <a:cs typeface="+mj-ea"/>
            </a:endParaRPr>
          </a:p>
          <a:p>
            <a:pPr marL="0" indent="0">
              <a:buNone/>
            </a:pPr>
            <a:endParaRPr lang="zh-CN" altLang="en-US" sz="1800">
              <a:latin typeface="+mj-ea"/>
              <a:ea typeface="+mj-ea"/>
              <a:cs typeface="+mj-ea"/>
            </a:endParaRPr>
          </a:p>
          <a:p>
            <a:pPr marL="0" indent="0">
              <a:buNone/>
            </a:pPr>
            <a:endParaRPr lang="zh-CN" altLang="en-US" sz="1800">
              <a:latin typeface="+mj-ea"/>
              <a:ea typeface="+mj-ea"/>
              <a:cs typeface="+mj-ea"/>
            </a:endParaRPr>
          </a:p>
          <a:p>
            <a:pPr marL="0" indent="0">
              <a:buNone/>
            </a:pPr>
            <a:endParaRPr lang="zh-CN" altLang="en-US" sz="1800">
              <a:latin typeface="+mj-ea"/>
              <a:ea typeface="+mj-ea"/>
              <a:cs typeface="+mj-ea"/>
            </a:endParaRPr>
          </a:p>
          <a:p>
            <a:pPr marL="0" indent="0">
              <a:buNone/>
            </a:pPr>
            <a:r>
              <a:rPr lang="zh-CN" altLang="en-US" sz="1800">
                <a:latin typeface="+mj-ea"/>
                <a:ea typeface="+mj-ea"/>
                <a:cs typeface="+mj-ea"/>
              </a:rPr>
              <a:t> </a:t>
            </a:r>
            <a:r>
              <a:rPr lang="en-US" altLang="zh-CN" sz="1800">
                <a:latin typeface="+mj-ea"/>
                <a:ea typeface="+mj-ea"/>
                <a:cs typeface="+mj-ea"/>
              </a:rPr>
              <a:t>                                                     </a:t>
            </a:r>
            <a:r>
              <a:rPr lang="en-US" altLang="zh-CN" sz="1400"/>
              <a:t>图12-5 家庭用电原理图</a:t>
            </a:r>
            <a:endParaRPr lang="en-US" altLang="zh-CN" sz="1400">
              <a:latin typeface="+mj-ea"/>
              <a:ea typeface="+mj-ea"/>
              <a:cs typeface="+mj-ea"/>
            </a:endParaRPr>
          </a:p>
          <a:p>
            <a:pPr marL="0" indent="0">
              <a:buNone/>
            </a:pPr>
            <a:endParaRPr lang="zh-CN" altLang="en-US" sz="1800">
              <a:latin typeface="+mj-ea"/>
              <a:ea typeface="+mj-ea"/>
              <a:cs typeface="+mj-ea"/>
            </a:endParaRPr>
          </a:p>
          <a:p>
            <a:pPr marL="0" indent="0">
              <a:buNone/>
            </a:pPr>
            <a:endParaRPr lang="zh-CN" altLang="en-US" sz="1800">
              <a:latin typeface="+mj-ea"/>
              <a:ea typeface="+mj-ea"/>
              <a:cs typeface="+mj-ea"/>
            </a:endParaRPr>
          </a:p>
          <a:p>
            <a:pPr marL="0" indent="0">
              <a:buNone/>
            </a:pPr>
            <a:endParaRPr lang="zh-CN" altLang="en-US" sz="1800">
              <a:latin typeface="+mj-ea"/>
              <a:ea typeface="+mj-ea"/>
              <a:cs typeface="+mj-ea"/>
            </a:endParaRPr>
          </a:p>
          <a:p>
            <a:pPr marL="0" indent="0">
              <a:buNone/>
            </a:pPr>
            <a:endParaRPr lang="zh-CN" altLang="en-US" sz="1800">
              <a:latin typeface="+mj-ea"/>
              <a:ea typeface="+mj-ea"/>
              <a:cs typeface="+mj-ea"/>
            </a:endParaRPr>
          </a:p>
        </p:txBody>
      </p:sp>
      <p:pic>
        <p:nvPicPr>
          <p:cNvPr id="8" name="图片 -2147482612" descr="yuanlitu"/>
          <p:cNvPicPr>
            <a:picLocks noChangeAspect="1"/>
          </p:cNvPicPr>
          <p:nvPr/>
        </p:nvPicPr>
        <p:blipFill>
          <a:blip r:embed="rId1"/>
          <a:srcRect t="-53" b="40668"/>
          <a:stretch>
            <a:fillRect/>
          </a:stretch>
        </p:blipFill>
        <p:spPr>
          <a:xfrm>
            <a:off x="3207703" y="2692400"/>
            <a:ext cx="5776595" cy="209042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2"/>
    </p:custData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marL="0" algn="l">
              <a:buClrTx/>
              <a:buSzTx/>
              <a:buNone/>
            </a:pPr>
            <a:r>
              <a:rPr lang="en-US" altLang="zh-CN"/>
              <a:t>  </a:t>
            </a:r>
            <a:r>
              <a:rPr lang="en-US" altLang="zh-CN" sz="1800">
                <a:latin typeface="+mj-ea"/>
                <a:ea typeface="+mj-ea"/>
                <a:cs typeface="+mj-ea"/>
              </a:rPr>
              <a:t> １.家庭照明线路安装</a:t>
            </a:r>
            <a:endParaRPr lang="en-US" altLang="zh-CN" sz="1800">
              <a:latin typeface="+mj-ea"/>
              <a:ea typeface="+mj-ea"/>
              <a:cs typeface="+mj-ea"/>
            </a:endParaRPr>
          </a:p>
          <a:p>
            <a:pPr marL="0" algn="l">
              <a:buClrTx/>
              <a:buSzTx/>
              <a:buNone/>
            </a:pPr>
            <a:r>
              <a:rPr lang="en-US" altLang="zh-CN" sz="1800">
                <a:latin typeface="+mj-ea"/>
                <a:ea typeface="+mj-ea"/>
                <a:cs typeface="+mj-ea"/>
              </a:rPr>
              <a:t>（１） 白炽灯控制线路安装</a:t>
            </a:r>
            <a:endParaRPr lang="en-US" altLang="zh-CN" sz="1800">
              <a:latin typeface="+mj-ea"/>
              <a:ea typeface="+mj-ea"/>
              <a:cs typeface="+mj-ea"/>
            </a:endParaRPr>
          </a:p>
          <a:p>
            <a:pPr marL="0" algn="l">
              <a:buClrTx/>
              <a:buSzTx/>
              <a:buNone/>
            </a:pPr>
            <a:r>
              <a:rPr lang="en-US" altLang="zh-CN" sz="1800">
                <a:latin typeface="+mj-ea"/>
                <a:ea typeface="+mj-ea"/>
                <a:cs typeface="+mj-ea"/>
              </a:rPr>
              <a:t>      灯座上有两个接线端子， 一个与电源的中性线 （俗称地线） 连接， 另一个与来自开关</a:t>
            </a:r>
            <a:endParaRPr lang="en-US" altLang="zh-CN" sz="1800">
              <a:latin typeface="+mj-ea"/>
              <a:ea typeface="+mj-ea"/>
              <a:cs typeface="+mj-ea"/>
            </a:endParaRPr>
          </a:p>
          <a:p>
            <a:pPr marL="0" algn="l">
              <a:buClrTx/>
              <a:buSzTx/>
              <a:buNone/>
            </a:pPr>
            <a:r>
              <a:rPr lang="en-US" altLang="zh-CN" sz="1800">
                <a:latin typeface="+mj-ea"/>
                <a:ea typeface="+mj-ea"/>
                <a:cs typeface="+mj-ea"/>
              </a:rPr>
              <a:t>的一根连接线 （即通过开关的相线， 俗称火线） 连接。</a:t>
            </a:r>
            <a:endParaRPr lang="en-US" altLang="zh-CN" sz="1800">
              <a:latin typeface="+mj-ea"/>
              <a:ea typeface="+mj-ea"/>
              <a:cs typeface="+mj-ea"/>
            </a:endParaRPr>
          </a:p>
          <a:p>
            <a:pPr marL="0" algn="l">
              <a:buClrTx/>
              <a:buSzTx/>
              <a:buNone/>
            </a:pPr>
            <a:endParaRPr lang="en-US" altLang="zh-CN" sz="1800">
              <a:latin typeface="+mj-ea"/>
              <a:ea typeface="+mj-ea"/>
              <a:cs typeface="+mj-ea"/>
            </a:endParaRPr>
          </a:p>
          <a:p>
            <a:pPr marL="0" algn="l">
              <a:buClrTx/>
              <a:buSzTx/>
              <a:buNone/>
            </a:pPr>
            <a:endParaRPr lang="en-US" altLang="zh-CN" sz="1800">
              <a:latin typeface="+mj-ea"/>
              <a:ea typeface="+mj-ea"/>
              <a:cs typeface="+mj-ea"/>
            </a:endParaRPr>
          </a:p>
          <a:p>
            <a:pPr marL="0" algn="l">
              <a:buClrTx/>
              <a:buSzTx/>
              <a:buNone/>
            </a:pPr>
            <a:endParaRPr lang="en-US" altLang="zh-CN" sz="1800">
              <a:latin typeface="+mj-ea"/>
              <a:ea typeface="+mj-ea"/>
              <a:cs typeface="+mj-ea"/>
            </a:endParaRPr>
          </a:p>
          <a:p>
            <a:pPr marL="0" algn="l">
              <a:buClrTx/>
              <a:buSzTx/>
              <a:buNone/>
            </a:pPr>
            <a:endParaRPr lang="en-US" altLang="zh-CN" sz="1800">
              <a:latin typeface="+mj-ea"/>
              <a:ea typeface="+mj-ea"/>
              <a:cs typeface="+mj-ea"/>
            </a:endParaRPr>
          </a:p>
          <a:p>
            <a:pPr marL="0" algn="l">
              <a:buClrTx/>
              <a:buSzTx/>
              <a:buNone/>
            </a:pPr>
            <a:r>
              <a:rPr lang="en-US" altLang="zh-CN" sz="1800">
                <a:latin typeface="+mj-ea"/>
                <a:ea typeface="+mj-ea"/>
                <a:cs typeface="+mj-ea"/>
              </a:rPr>
              <a:t>                                                  </a:t>
            </a:r>
            <a:r>
              <a:rPr lang="en-US" altLang="zh-CN" sz="1400"/>
              <a:t>  图12-6 螺口灯座的安装</a:t>
            </a:r>
            <a:endParaRPr lang="en-US" altLang="zh-CN" sz="1400"/>
          </a:p>
          <a:p>
            <a:pPr marL="0" algn="l">
              <a:buClrTx/>
              <a:buSzTx/>
              <a:buNone/>
            </a:pPr>
            <a:endParaRPr lang="en-US" altLang="zh-CN" sz="1400"/>
          </a:p>
        </p:txBody>
      </p:sp>
      <p:pic>
        <p:nvPicPr>
          <p:cNvPr id="4" name="图片 -2147482611" descr="图3-4-1  螺口灯座的安装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55820" y="2768600"/>
            <a:ext cx="2880360" cy="200977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2"/>
    </p:custData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marL="0" algn="l">
              <a:buClrTx/>
              <a:buSzTx/>
              <a:buNone/>
            </a:pPr>
            <a:r>
              <a:rPr lang="en-US" altLang="zh-CN"/>
              <a:t>     </a:t>
            </a:r>
            <a:r>
              <a:rPr lang="en-US" altLang="zh-CN" sz="1800">
                <a:latin typeface="+mj-ea"/>
                <a:ea typeface="+mj-ea"/>
                <a:cs typeface="+mj-ea"/>
              </a:rPr>
              <a:t>（2）开关的选用与安装</a:t>
            </a:r>
            <a:endParaRPr lang="en-US" altLang="zh-CN" sz="1800">
              <a:latin typeface="+mj-ea"/>
              <a:ea typeface="+mj-ea"/>
              <a:cs typeface="+mj-ea"/>
            </a:endParaRPr>
          </a:p>
          <a:p>
            <a:pPr marL="0" algn="l">
              <a:buClrTx/>
              <a:buSzTx/>
              <a:buNone/>
            </a:pPr>
            <a:r>
              <a:rPr lang="en-US" altLang="zh-CN" sz="1800">
                <a:latin typeface="+mj-ea"/>
                <a:ea typeface="+mj-ea"/>
                <a:cs typeface="+mj-ea"/>
              </a:rPr>
              <a:t>      开关的分类品种很多，按应用结构分单联（单刀单掷）和双联（单刀双掷）两种。</a:t>
            </a:r>
            <a:endParaRPr lang="en-US" altLang="zh-CN" sz="1800">
              <a:latin typeface="+mj-ea"/>
              <a:ea typeface="+mj-ea"/>
              <a:cs typeface="+mj-ea"/>
            </a:endParaRPr>
          </a:p>
          <a:p>
            <a:pPr marL="0" algn="l">
              <a:buClrTx/>
              <a:buSzTx/>
              <a:buNone/>
            </a:pPr>
            <a:r>
              <a:rPr lang="en-US" altLang="zh-CN" sz="1800">
                <a:latin typeface="+mj-ea"/>
                <a:ea typeface="+mj-ea"/>
                <a:cs typeface="+mj-ea"/>
              </a:rPr>
              <a:t>      单联开关内的两个接线端子，一个与电源线路中的一根相线连接，另一个接至灯座的一个接线端子。</a:t>
            </a:r>
            <a:endParaRPr lang="en-US" altLang="zh-CN" sz="1800">
              <a:latin typeface="+mj-ea"/>
              <a:ea typeface="+mj-ea"/>
              <a:cs typeface="+mj-ea"/>
            </a:endParaRPr>
          </a:p>
          <a:p>
            <a:pPr marL="0" algn="l">
              <a:buClrTx/>
              <a:buSzTx/>
              <a:buNone/>
            </a:pPr>
            <a:r>
              <a:rPr lang="en-US" altLang="zh-CN" sz="1800">
                <a:latin typeface="+mj-ea"/>
                <a:ea typeface="+mj-ea"/>
                <a:cs typeface="+mj-ea"/>
              </a:rPr>
              <a:t>     双联开关内有三个接线端子，中间一个端子为公共端，与电源相线连接，另两个是与灯座相连的接线端子，如图12-7所示。</a:t>
            </a:r>
            <a:endParaRPr lang="en-US" altLang="zh-CN" sz="1800">
              <a:latin typeface="+mj-ea"/>
              <a:ea typeface="+mj-ea"/>
              <a:cs typeface="+mj-ea"/>
            </a:endParaRPr>
          </a:p>
          <a:p>
            <a:pPr marL="0" algn="l">
              <a:buClrTx/>
              <a:buSzTx/>
              <a:buNone/>
            </a:pPr>
            <a:endParaRPr lang="en-US" altLang="zh-CN" sz="1800">
              <a:latin typeface="+mj-ea"/>
              <a:ea typeface="+mj-ea"/>
              <a:cs typeface="+mj-ea"/>
            </a:endParaRPr>
          </a:p>
          <a:p>
            <a:pPr marL="0" algn="l">
              <a:buClrTx/>
              <a:buSzTx/>
              <a:buNone/>
            </a:pPr>
            <a:r>
              <a:rPr lang="en-US" altLang="zh-CN" sz="1800">
                <a:latin typeface="+mj-ea"/>
                <a:ea typeface="+mj-ea"/>
                <a:cs typeface="+mj-ea"/>
              </a:rPr>
              <a:t>                                             </a:t>
            </a:r>
            <a:endParaRPr lang="en-US" altLang="zh-CN" sz="1800">
              <a:latin typeface="+mj-ea"/>
              <a:ea typeface="+mj-ea"/>
              <a:cs typeface="+mj-ea"/>
            </a:endParaRPr>
          </a:p>
          <a:p>
            <a:pPr marL="0" indent="0">
              <a:buNone/>
            </a:pPr>
            <a:endParaRPr lang="zh-CN" altLang="en-US"/>
          </a:p>
          <a:p>
            <a:pPr marL="0" indent="0">
              <a:buNone/>
            </a:pPr>
            <a:r>
              <a:rPr lang="en-US" altLang="zh-CN"/>
              <a:t>                                                   </a:t>
            </a:r>
            <a:r>
              <a:rPr lang="en-US" altLang="zh-CN" sz="1400"/>
              <a:t> 图12-7  双联开关内部接线柱</a:t>
            </a:r>
            <a:endParaRPr lang="en-US" altLang="zh-CN"/>
          </a:p>
          <a:p>
            <a:pPr marL="0" indent="0">
              <a:buNone/>
            </a:pPr>
            <a:r>
              <a:rPr lang="en-US" altLang="zh-CN"/>
              <a:t>                                                             </a:t>
            </a:r>
            <a:endParaRPr lang="en-US" altLang="zh-CN"/>
          </a:p>
        </p:txBody>
      </p:sp>
      <p:pic>
        <p:nvPicPr>
          <p:cNvPr id="4" name="图片 -2147482594" descr="DSCF0035"/>
          <p:cNvPicPr>
            <a:picLocks noChangeAspect="1"/>
          </p:cNvPicPr>
          <p:nvPr/>
        </p:nvPicPr>
        <p:blipFill>
          <a:blip r:embed="rId1"/>
          <a:srcRect l="13802" t="6166" r="12720"/>
          <a:stretch>
            <a:fillRect/>
          </a:stretch>
        </p:blipFill>
        <p:spPr>
          <a:xfrm>
            <a:off x="5003165" y="3832860"/>
            <a:ext cx="1239520" cy="118872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2"/>
    </p:custData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5" name="内容占位符 4"/>
          <p:cNvSpPr/>
          <p:nvPr>
            <p:ph idx="1"/>
          </p:nvPr>
        </p:nvSpPr>
        <p:spPr>
          <a:xfrm>
            <a:off x="515620" y="885190"/>
            <a:ext cx="10852150" cy="5718175"/>
          </a:xfrm>
        </p:spPr>
        <p:txBody>
          <a:bodyPr/>
          <a:p>
            <a:pPr marL="0" algn="l">
              <a:buClrTx/>
              <a:buSzTx/>
              <a:buNone/>
            </a:pPr>
            <a:r>
              <a:rPr lang="en-US" altLang="zh-CN"/>
              <a:t>      </a:t>
            </a:r>
            <a:r>
              <a:rPr lang="en-US" altLang="zh-CN" sz="1800">
                <a:latin typeface="+mj-ea"/>
                <a:ea typeface="+mj-ea"/>
                <a:cs typeface="+mj-ea"/>
              </a:rPr>
              <a:t> 一个开关控制一盏灯时，如图12-8所示，开关接线端子中间公共端与电源相线连接，另两个接线端子只需选用其中一个与灯座连接。</a:t>
            </a:r>
            <a:endParaRPr lang="en-US" altLang="zh-CN" sz="1800">
              <a:latin typeface="+mj-ea"/>
              <a:ea typeface="+mj-ea"/>
              <a:cs typeface="+mj-ea"/>
            </a:endParaRPr>
          </a:p>
          <a:p>
            <a:pPr marL="0" algn="l">
              <a:buClrTx/>
              <a:buSzTx/>
              <a:buNone/>
            </a:pPr>
            <a:r>
              <a:rPr lang="en-US" altLang="zh-CN" sz="1800">
                <a:latin typeface="+mj-ea"/>
                <a:ea typeface="+mj-ea"/>
                <a:cs typeface="+mj-ea"/>
              </a:rPr>
              <a:t>    </a:t>
            </a:r>
            <a:endParaRPr lang="en-US" altLang="zh-CN" sz="1800">
              <a:latin typeface="+mj-ea"/>
              <a:ea typeface="+mj-ea"/>
              <a:cs typeface="+mj-ea"/>
            </a:endParaRPr>
          </a:p>
          <a:p>
            <a:pPr marL="0" algn="l">
              <a:buClrTx/>
              <a:buSzTx/>
              <a:buNone/>
            </a:pPr>
            <a:endParaRPr lang="en-US" altLang="zh-CN" sz="1800">
              <a:latin typeface="+mj-ea"/>
              <a:ea typeface="+mj-ea"/>
              <a:cs typeface="+mj-ea"/>
            </a:endParaRPr>
          </a:p>
          <a:p>
            <a:pPr marL="0" algn="l">
              <a:buClrTx/>
              <a:buSzTx/>
              <a:buNone/>
            </a:pPr>
            <a:endParaRPr lang="en-US" altLang="zh-CN" sz="1800">
              <a:latin typeface="+mj-ea"/>
              <a:ea typeface="+mj-ea"/>
              <a:cs typeface="+mj-ea"/>
            </a:endParaRPr>
          </a:p>
          <a:p>
            <a:pPr marL="0" algn="l">
              <a:buClrTx/>
              <a:buSzTx/>
              <a:buNone/>
            </a:pPr>
            <a:r>
              <a:rPr lang="en-US" altLang="zh-CN" sz="1800">
                <a:latin typeface="+mj-ea"/>
                <a:ea typeface="+mj-ea"/>
                <a:cs typeface="+mj-ea"/>
              </a:rPr>
              <a:t>                          </a:t>
            </a:r>
            <a:endParaRPr lang="en-US" altLang="zh-CN" sz="1800">
              <a:latin typeface="+mj-ea"/>
              <a:ea typeface="+mj-ea"/>
              <a:cs typeface="+mj-ea"/>
            </a:endParaRPr>
          </a:p>
          <a:p>
            <a:pPr marL="0" algn="l">
              <a:buClrTx/>
              <a:buSzTx/>
              <a:buNone/>
            </a:pPr>
            <a:r>
              <a:rPr lang="en-US" altLang="zh-CN" sz="1800">
                <a:latin typeface="+mj-ea"/>
                <a:ea typeface="+mj-ea"/>
                <a:cs typeface="+mj-ea"/>
              </a:rPr>
              <a:t>                                                          </a:t>
            </a:r>
            <a:r>
              <a:rPr lang="en-US" altLang="zh-CN" sz="1400">
                <a:latin typeface="+mj-ea"/>
                <a:ea typeface="+mj-ea"/>
                <a:cs typeface="+mj-ea"/>
              </a:rPr>
              <a:t>  </a:t>
            </a:r>
            <a:r>
              <a:rPr lang="en-US" altLang="zh-CN" sz="1400">
                <a:latin typeface="+mj-ea"/>
                <a:ea typeface="+mj-ea"/>
                <a:cs typeface="+mj-ea"/>
                <a:sym typeface="+mn-ea"/>
              </a:rPr>
              <a:t>图12-8  一个开关控制一盏灯 </a:t>
            </a:r>
            <a:endParaRPr lang="en-US" altLang="zh-CN" sz="1800">
              <a:latin typeface="+mj-ea"/>
              <a:ea typeface="+mj-ea"/>
              <a:cs typeface="+mj-ea"/>
            </a:endParaRPr>
          </a:p>
          <a:p>
            <a:pPr marL="0" algn="l">
              <a:buClrTx/>
              <a:buSzTx/>
              <a:buNone/>
            </a:pPr>
            <a:r>
              <a:rPr lang="en-US" altLang="zh-CN" sz="1800">
                <a:latin typeface="+mj-ea"/>
                <a:ea typeface="+mj-ea"/>
                <a:cs typeface="+mj-ea"/>
              </a:rPr>
              <a:t>     两个开关控制一盏灯时，如图12-9所示</a:t>
            </a:r>
            <a:r>
              <a:rPr sz="1800">
                <a:latin typeface="+mj-ea"/>
                <a:ea typeface="+mj-ea"/>
                <a:cs typeface="+mj-ea"/>
              </a:rPr>
              <a:t>。</a:t>
            </a:r>
            <a:endParaRPr sz="1800">
              <a:latin typeface="+mj-ea"/>
              <a:ea typeface="+mj-ea"/>
              <a:cs typeface="+mj-ea"/>
            </a:endParaRPr>
          </a:p>
          <a:p>
            <a:pPr marL="0" algn="l">
              <a:buClrTx/>
              <a:buSzTx/>
              <a:buNone/>
            </a:pPr>
            <a:endParaRPr lang="en-US" altLang="zh-CN" sz="1800">
              <a:latin typeface="+mj-ea"/>
              <a:ea typeface="+mj-ea"/>
              <a:cs typeface="+mj-ea"/>
            </a:endParaRPr>
          </a:p>
          <a:p>
            <a:pPr marL="0" algn="l">
              <a:buClrTx/>
              <a:buSzTx/>
              <a:buNone/>
            </a:pPr>
            <a:endParaRPr lang="en-US" altLang="zh-CN" sz="1800">
              <a:latin typeface="+mj-ea"/>
              <a:ea typeface="+mj-ea"/>
              <a:cs typeface="+mj-ea"/>
            </a:endParaRPr>
          </a:p>
          <a:p>
            <a:pPr marL="0" algn="l">
              <a:buClrTx/>
              <a:buSzTx/>
              <a:buNone/>
            </a:pPr>
            <a:r>
              <a:rPr lang="en-US" altLang="zh-CN" sz="1800">
                <a:latin typeface="+mj-ea"/>
                <a:ea typeface="+mj-ea"/>
                <a:cs typeface="+mj-ea"/>
              </a:rPr>
              <a:t>                                                               </a:t>
            </a:r>
            <a:endParaRPr lang="en-US" altLang="zh-CN" sz="1800">
              <a:latin typeface="+mj-ea"/>
              <a:ea typeface="+mj-ea"/>
              <a:cs typeface="+mj-ea"/>
            </a:endParaRPr>
          </a:p>
          <a:p>
            <a:pPr marL="0" algn="l">
              <a:buClrTx/>
              <a:buSzTx/>
              <a:buNone/>
            </a:pPr>
            <a:r>
              <a:rPr lang="en-US" altLang="zh-CN" sz="1800">
                <a:latin typeface="+mj-ea"/>
                <a:ea typeface="+mj-ea"/>
                <a:cs typeface="+mj-ea"/>
              </a:rPr>
              <a:t>                                                </a:t>
            </a:r>
            <a:r>
              <a:rPr lang="en-US" altLang="zh-CN" sz="1400">
                <a:latin typeface="+mj-ea"/>
                <a:ea typeface="+mj-ea"/>
                <a:cs typeface="+mj-ea"/>
              </a:rPr>
              <a:t>图12-9   两个开关控制一盏灯</a:t>
            </a:r>
            <a:endParaRPr lang="en-US" altLang="zh-CN" sz="1800">
              <a:latin typeface="+mj-ea"/>
              <a:ea typeface="+mj-ea"/>
              <a:cs typeface="+mj-ea"/>
            </a:endParaRPr>
          </a:p>
          <a:p>
            <a:pPr marL="0" algn="l">
              <a:buClrTx/>
              <a:buSzTx/>
              <a:buNone/>
            </a:pPr>
            <a:r>
              <a:rPr sz="1800">
                <a:latin typeface="+mj-ea"/>
                <a:ea typeface="+mj-ea"/>
                <a:cs typeface="+mj-ea"/>
              </a:rPr>
              <a:t> </a:t>
            </a:r>
            <a:r>
              <a:rPr lang="en-US" altLang="zh-CN" sz="1800">
                <a:latin typeface="+mj-ea"/>
                <a:ea typeface="+mj-ea"/>
                <a:cs typeface="+mj-ea"/>
              </a:rPr>
              <a:t>                                                      </a:t>
            </a:r>
            <a:endParaRPr lang="en-US" altLang="zh-CN" sz="1800">
              <a:latin typeface="+mj-ea"/>
              <a:ea typeface="+mj-ea"/>
              <a:cs typeface="+mj-ea"/>
            </a:endParaRPr>
          </a:p>
          <a:p>
            <a:pPr marL="0" algn="l">
              <a:buClrTx/>
              <a:buSzTx/>
              <a:buNone/>
            </a:pPr>
            <a:r>
              <a:rPr lang="en-US" altLang="zh-CN" sz="1800">
                <a:latin typeface="+mj-ea"/>
                <a:ea typeface="+mj-ea"/>
                <a:cs typeface="+mj-ea"/>
              </a:rPr>
              <a:t>                                                                                            </a:t>
            </a:r>
            <a:r>
              <a:rPr lang="zh-CN" altLang="en-US"/>
              <a:t>                    </a:t>
            </a:r>
            <a:endParaRPr lang="zh-CN" altLang="en-US"/>
          </a:p>
          <a:p>
            <a:pPr marL="0" indent="0">
              <a:buNone/>
            </a:pPr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98770" y="1803400"/>
            <a:ext cx="2145030" cy="181546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-214748260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84115" y="4671695"/>
            <a:ext cx="2223770" cy="111506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3"/>
    </p:custData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marL="0" indent="0">
              <a:buNone/>
            </a:pPr>
            <a:r>
              <a:rPr lang="en-US" altLang="zh-CN" sz="1800"/>
              <a:t>（3）日光灯控制线路安装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 </a:t>
            </a:r>
            <a:r>
              <a:rPr lang="en-US" altLang="zh-CN"/>
              <a:t>                                 </a:t>
            </a:r>
            <a:endParaRPr lang="en-US" altLang="zh-CN"/>
          </a:p>
          <a:p>
            <a:pPr marL="0" indent="0">
              <a:buNone/>
            </a:pPr>
            <a:endParaRPr lang="en-US" altLang="zh-CN"/>
          </a:p>
          <a:p>
            <a:pPr marL="0" indent="0">
              <a:buNone/>
            </a:pPr>
            <a:endParaRPr lang="en-US" altLang="zh-CN"/>
          </a:p>
          <a:p>
            <a:pPr marL="0" indent="0">
              <a:buNone/>
            </a:pPr>
            <a:endParaRPr lang="en-US" altLang="zh-CN"/>
          </a:p>
          <a:p>
            <a:pPr marL="0" indent="0">
              <a:buNone/>
            </a:pPr>
            <a:r>
              <a:rPr lang="en-US" altLang="zh-CN"/>
              <a:t>                                          </a:t>
            </a:r>
            <a:r>
              <a:rPr lang="en-US" altLang="zh-CN" sz="1400"/>
              <a:t> 图12-10  日光灯电路图 </a:t>
            </a:r>
            <a:endParaRPr lang="en-US" altLang="zh-CN" sz="1400"/>
          </a:p>
          <a:p>
            <a:pPr marL="0" indent="0">
              <a:buNone/>
            </a:pPr>
            <a:r>
              <a:rPr lang="en-US" altLang="zh-CN"/>
              <a:t>  </a:t>
            </a:r>
            <a:r>
              <a:rPr lang="en-US" altLang="zh-CN" sz="1800"/>
              <a:t>  2．家庭动力线路安装</a:t>
            </a:r>
            <a:endParaRPr lang="en-US" altLang="zh-CN" sz="1800"/>
          </a:p>
          <a:p>
            <a:pPr marL="0" indent="0">
              <a:buNone/>
            </a:pPr>
            <a:r>
              <a:rPr lang="en-US" altLang="zh-CN" sz="1800"/>
              <a:t>    现代住宅一般将电视、冰箱、空调等家用电器连接的用电线路称之为动力线路。插头根据电器要求分两插（相线、零线）及三插（相线、零线、接地线），对应的插座也就分为两孔及三孔插座。根据电工接线规则，插座接线如图12-11所示。</a:t>
            </a:r>
            <a:endParaRPr lang="en-US" altLang="zh-CN" sz="1800"/>
          </a:p>
          <a:p>
            <a:pPr marL="0" indent="0">
              <a:buNone/>
            </a:pPr>
            <a:endParaRPr lang="en-US" altLang="zh-CN"/>
          </a:p>
          <a:p>
            <a:pPr marL="0" indent="0">
              <a:buNone/>
            </a:pPr>
            <a:endParaRPr lang="en-US" altLang="zh-CN"/>
          </a:p>
          <a:p>
            <a:pPr marL="0" indent="0">
              <a:buNone/>
            </a:pPr>
            <a:endParaRPr lang="en-US" altLang="zh-CN"/>
          </a:p>
          <a:p>
            <a:pPr marL="0" indent="0">
              <a:buNone/>
            </a:pPr>
            <a:r>
              <a:rPr lang="en-US" altLang="zh-CN"/>
              <a:t>                                                      </a:t>
            </a:r>
            <a:endParaRPr lang="zh-CN" altLang="en-US"/>
          </a:p>
          <a:p>
            <a:pPr marL="0" indent="0">
              <a:buNone/>
            </a:pPr>
            <a:endParaRPr lang="zh-CN" altLang="en-US"/>
          </a:p>
          <a:p>
            <a:pPr marL="0" indent="0">
              <a:buNone/>
            </a:pPr>
            <a:endParaRPr lang="zh-CN" altLang="en-US"/>
          </a:p>
        </p:txBody>
      </p:sp>
      <p:pic>
        <p:nvPicPr>
          <p:cNvPr id="4" name="图片 -214748260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10940" y="952500"/>
            <a:ext cx="3538220" cy="219710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2"/>
    </p:custData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925" y="443230"/>
            <a:ext cx="10852150" cy="5462270"/>
          </a:xfrm>
        </p:spPr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marL="0" indent="0">
              <a:buNone/>
            </a:pPr>
            <a:endParaRPr lang="zh-CN" altLang="en-US"/>
          </a:p>
          <a:p>
            <a:pPr marL="0" indent="0">
              <a:buNone/>
            </a:pPr>
            <a:endParaRPr lang="zh-CN" altLang="en-US"/>
          </a:p>
          <a:p>
            <a:pPr marL="0" indent="0">
              <a:buNone/>
            </a:pPr>
            <a:endParaRPr lang="zh-CN" altLang="en-US"/>
          </a:p>
          <a:p>
            <a:pPr marL="0" indent="0">
              <a:buNone/>
            </a:pPr>
            <a:endParaRPr lang="zh-CN" altLang="en-US"/>
          </a:p>
          <a:p>
            <a:pPr marL="0" indent="0">
              <a:buNone/>
            </a:pPr>
            <a:endParaRPr lang="zh-CN" altLang="en-US"/>
          </a:p>
          <a:p>
            <a:pPr marL="0" indent="0">
              <a:buNone/>
            </a:pPr>
            <a:endParaRPr lang="zh-CN" altLang="en-US"/>
          </a:p>
          <a:p>
            <a:pPr marL="0" indent="0">
              <a:buNone/>
            </a:pPr>
            <a:r>
              <a:rPr lang="en-US" altLang="zh-CN"/>
              <a:t>      </a:t>
            </a:r>
            <a:r>
              <a:rPr lang="zh-CN" altLang="en-US" sz="1800"/>
              <a:t>（1）插座的接线方法</a:t>
            </a:r>
            <a:endParaRPr lang="zh-CN" altLang="en-US" sz="1800"/>
          </a:p>
          <a:p>
            <a:pPr marL="0" indent="0">
              <a:buNone/>
            </a:pPr>
            <a:r>
              <a:rPr lang="en-US" altLang="zh-CN" sz="1800"/>
              <a:t>       </a:t>
            </a:r>
            <a:r>
              <a:rPr lang="zh-CN" altLang="en-US" sz="1800"/>
              <a:t>现代家庭常用五孔式面板插座，如图12-12所示。</a:t>
            </a:r>
            <a:endParaRPr lang="zh-CN" altLang="en-US" sz="1800"/>
          </a:p>
          <a:p>
            <a:pPr marL="0" indent="0">
              <a:buNone/>
            </a:pPr>
            <a:r>
              <a:rPr lang="zh-CN" altLang="en-US"/>
              <a:t> </a:t>
            </a:r>
            <a:r>
              <a:rPr lang="en-US" altLang="zh-CN"/>
              <a:t>                                  </a:t>
            </a:r>
            <a:endParaRPr lang="zh-CN" altLang="en-US"/>
          </a:p>
          <a:p>
            <a:pPr marL="0" indent="0">
              <a:buNone/>
            </a:pPr>
            <a:endParaRPr lang="zh-CN" altLang="en-US"/>
          </a:p>
          <a:p>
            <a:pPr marL="0" indent="0">
              <a:buNone/>
            </a:pPr>
            <a:endParaRPr lang="zh-CN" altLang="en-US"/>
          </a:p>
          <a:p>
            <a:pPr marL="0" indent="0">
              <a:buNone/>
            </a:pPr>
            <a:r>
              <a:rPr lang="en-US" altLang="zh-CN"/>
              <a:t>                                               </a:t>
            </a:r>
            <a:r>
              <a:rPr lang="zh-CN" altLang="en-US" sz="1400"/>
              <a:t>图12-12  五孔式面板插座</a:t>
            </a:r>
            <a:endParaRPr lang="zh-CN" altLang="en-US" sz="1400"/>
          </a:p>
        </p:txBody>
      </p:sp>
      <p:pic>
        <p:nvPicPr>
          <p:cNvPr id="4" name="图片 -2147482598"/>
          <p:cNvPicPr>
            <a:picLocks noChangeAspect="1"/>
          </p:cNvPicPr>
          <p:nvPr/>
        </p:nvPicPr>
        <p:blipFill>
          <a:blip r:embed="rId1"/>
          <a:srcRect l="18712"/>
          <a:stretch>
            <a:fillRect/>
          </a:stretch>
        </p:blipFill>
        <p:spPr>
          <a:xfrm>
            <a:off x="5254625" y="1290955"/>
            <a:ext cx="2813685" cy="1736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3556000" y="3260408"/>
            <a:ext cx="5080000" cy="337185"/>
          </a:xfrm>
          <a:prstGeom prst="rect">
            <a:avLst/>
          </a:prstGeom>
        </p:spPr>
        <p:txBody>
          <a:bodyPr>
            <a:spAutoFit/>
          </a:bodyPr>
          <a:p>
            <a:pPr indent="1371600" algn="just" defTabSz="266700">
              <a:spcAft>
                <a:spcPct val="0"/>
              </a:spcAft>
            </a:pPr>
            <a:r>
              <a:rPr lang="en-US" altLang="zh-CN" sz="1600">
                <a:latin typeface="Times New Roman" panose="02020603050405020304"/>
                <a:ea typeface="宋体" panose="02010600030101010101" pitchFamily="2" charset="-122"/>
              </a:rPr>
              <a:t>      </a:t>
            </a:r>
            <a:r>
              <a:rPr lang="en-US" altLang="zh-CN" sz="1400">
                <a:latin typeface="Times New Roman" panose="02020603050405020304"/>
                <a:ea typeface="宋体" panose="02010600030101010101" pitchFamily="2" charset="-122"/>
              </a:rPr>
              <a:t> </a:t>
            </a:r>
            <a:r>
              <a:rPr lang="zh-CN" altLang="en-US" sz="1400">
                <a:latin typeface="Times New Roman" panose="02020603050405020304"/>
                <a:ea typeface="宋体" panose="02010600030101010101" pitchFamily="2" charset="-122"/>
              </a:rPr>
              <a:t>图</a:t>
            </a:r>
            <a:r>
              <a:rPr lang="en-US" altLang="zh-CN" sz="1400">
                <a:latin typeface="Times New Roman" panose="02020603050405020304"/>
                <a:ea typeface="Times New Roman" panose="02020603050405020304"/>
              </a:rPr>
              <a:t>12-11 </a:t>
            </a:r>
            <a:r>
              <a:rPr lang="zh-CN" altLang="en-US" sz="1400">
                <a:latin typeface="Times New Roman" panose="02020603050405020304"/>
                <a:ea typeface="宋体" panose="02010600030101010101" pitchFamily="2" charset="-122"/>
              </a:rPr>
              <a:t>插座接线规则</a:t>
            </a:r>
            <a:endParaRPr lang="zh-CN" altLang="en-US" sz="1400">
              <a:latin typeface="Times New Roman" panose="02020603050405020304"/>
              <a:ea typeface="宋体" panose="02010600030101010101" pitchFamily="2" charset="-122"/>
            </a:endParaRPr>
          </a:p>
        </p:txBody>
      </p:sp>
      <p:pic>
        <p:nvPicPr>
          <p:cNvPr id="6" name="图片 -2147482596" descr="DSCF0538"/>
          <p:cNvPicPr>
            <a:picLocks noChangeAspect="1"/>
          </p:cNvPicPr>
          <p:nvPr/>
        </p:nvPicPr>
        <p:blipFill>
          <a:blip r:embed="rId2"/>
          <a:srcRect l="73293" t="13795" r="14351" b="69588"/>
          <a:stretch>
            <a:fillRect/>
          </a:stretch>
        </p:blipFill>
        <p:spPr>
          <a:xfrm>
            <a:off x="3946843" y="4473575"/>
            <a:ext cx="1170305" cy="118237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-2147482595" descr="DSCF0032"/>
          <p:cNvPicPr>
            <a:picLocks noChangeAspect="1"/>
          </p:cNvPicPr>
          <p:nvPr/>
        </p:nvPicPr>
        <p:blipFill>
          <a:blip r:embed="rId3"/>
          <a:srcRect l="16406" t="3874" r="13199" b="2267"/>
          <a:stretch>
            <a:fillRect/>
          </a:stretch>
        </p:blipFill>
        <p:spPr>
          <a:xfrm>
            <a:off x="5352415" y="4473575"/>
            <a:ext cx="1158240" cy="115824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4"/>
    </p:custData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marL="0" indent="0">
              <a:buNone/>
            </a:pPr>
            <a:r>
              <a:rPr lang="en-US" altLang="zh-CN"/>
              <a:t>    </a:t>
            </a:r>
            <a:r>
              <a:rPr lang="zh-CN" altLang="en-US" sz="1800"/>
              <a:t>（2）插座的使用要求</a:t>
            </a:r>
            <a:endParaRPr lang="zh-CN" altLang="en-US" sz="1800"/>
          </a:p>
          <a:p>
            <a:pPr marL="0" indent="0">
              <a:buNone/>
            </a:pPr>
            <a:r>
              <a:rPr lang="en-US" altLang="zh-CN" sz="1800"/>
              <a:t>      </a:t>
            </a:r>
            <a:r>
              <a:rPr lang="zh-CN" altLang="en-US" sz="1800"/>
              <a:t>插座应有质量监督管理部门认定的防雷检测标志，壳体应使用阻燃的工程塑料，不能使用普通塑料和金属材料;插头、插座的额定电流应大于被控负荷电流，以免接入过大负载因发热而烧坏或引起短路事故;插座宜固定安装;对于单相双线或三线的插座，接线时必须按照左零线、右相线、上接地的方法进行，与所有家用电器的三线插头配合;空调、电冰箱、洗衣机、电饭锅、饮水机等功率较大和需要接地的家用电器，应使用单独安装的专用插座，不能与其它电器共用一个多联插座。</a:t>
            </a:r>
            <a:endParaRPr lang="zh-CN" altLang="en-US" sz="1800"/>
          </a:p>
          <a:p>
            <a:pPr marL="0" indent="0">
              <a:buNone/>
            </a:pPr>
            <a:r>
              <a:rPr lang="zh-CN" altLang="en-US" sz="1800"/>
              <a:t>二、  技能训练</a:t>
            </a:r>
            <a:endParaRPr lang="zh-CN" altLang="en-US" sz="1800"/>
          </a:p>
          <a:p>
            <a:pPr marL="0" indent="0">
              <a:buNone/>
            </a:pPr>
            <a:r>
              <a:rPr lang="en-US" altLang="zh-CN" sz="1800"/>
              <a:t>    </a:t>
            </a:r>
            <a:r>
              <a:rPr lang="zh-CN" altLang="en-US" sz="1800"/>
              <a:t>1.实训目的</a:t>
            </a:r>
            <a:endParaRPr lang="zh-CN" altLang="en-US" sz="1800"/>
          </a:p>
          <a:p>
            <a:pPr marL="0" indent="0">
              <a:buNone/>
            </a:pPr>
            <a:r>
              <a:rPr lang="en-US" altLang="zh-CN" sz="1800"/>
              <a:t>    </a:t>
            </a:r>
            <a:r>
              <a:rPr lang="zh-CN" altLang="en-US" sz="1800"/>
              <a:t>会安装家庭用电装置，会检修家庭用电装置。</a:t>
            </a:r>
            <a:endParaRPr lang="zh-CN" altLang="en-US" sz="1800"/>
          </a:p>
          <a:p>
            <a:pPr marL="0" indent="0">
              <a:buNone/>
            </a:pPr>
            <a:r>
              <a:rPr lang="en-US" altLang="zh-CN" sz="1800"/>
              <a:t>    </a:t>
            </a:r>
            <a:r>
              <a:rPr lang="zh-CN" altLang="en-US" sz="1800"/>
              <a:t>2.实训设备</a:t>
            </a:r>
            <a:endParaRPr lang="zh-CN" altLang="en-US" sz="1800"/>
          </a:p>
          <a:p>
            <a:pPr marL="0" indent="0">
              <a:buNone/>
            </a:pPr>
            <a:r>
              <a:rPr lang="en-US" altLang="zh-CN" sz="1800"/>
              <a:t>     </a:t>
            </a:r>
            <a:r>
              <a:rPr lang="zh-CN" altLang="en-US" sz="1800"/>
              <a:t>常用电工工具；电工实训接线面板。</a:t>
            </a:r>
            <a:endParaRPr lang="zh-CN" altLang="en-US" sz="1800"/>
          </a:p>
          <a:p>
            <a:pPr marL="0" indent="0">
              <a:buNone/>
            </a:pPr>
            <a:endParaRPr lang="zh-CN" altLang="en-US" sz="1800"/>
          </a:p>
          <a:p>
            <a:pPr marL="0" indent="0">
              <a:buNone/>
            </a:pPr>
            <a:endParaRPr lang="zh-CN" altLang="en-US"/>
          </a:p>
          <a:p>
            <a:pPr marL="0" indent="0">
              <a:buNone/>
            </a:pPr>
            <a:endParaRPr lang="zh-CN" altLang="en-US"/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925" y="952500"/>
            <a:ext cx="11419840" cy="5086350"/>
          </a:xfrm>
        </p:spPr>
        <p:txBody>
          <a:bodyPr/>
          <a:p>
            <a:pPr marL="0" algn="l">
              <a:lnSpc>
                <a:spcPct val="100000"/>
              </a:lnSpc>
              <a:buClrTx/>
              <a:buSzTx/>
              <a:buFontTx/>
              <a:buNone/>
            </a:pPr>
            <a:r>
              <a:rPr lang="en-US" altLang="zh-CN" sz="2000"/>
              <a:t>                               </a:t>
            </a:r>
            <a:r>
              <a:rPr lang="en-US" altLang="zh-CN" sz="1400" spc="0">
                <a:latin typeface="+mn-lt"/>
                <a:ea typeface="+mn-ea"/>
              </a:rPr>
              <a:t>                                                           </a:t>
            </a:r>
            <a:endParaRPr sz="1400" spc="0">
              <a:latin typeface="+mn-lt"/>
              <a:ea typeface="+mn-ea"/>
            </a:endParaRPr>
          </a:p>
          <a:p>
            <a:pPr marL="0" algn="l">
              <a:lnSpc>
                <a:spcPct val="100000"/>
              </a:lnSpc>
              <a:buClrTx/>
              <a:buSzTx/>
              <a:buFontTx/>
              <a:buNone/>
            </a:pPr>
            <a:endParaRPr sz="1400" spc="0">
              <a:latin typeface="+mn-lt"/>
              <a:ea typeface="+mn-ea"/>
            </a:endParaRPr>
          </a:p>
          <a:p>
            <a:pPr marL="0" algn="l">
              <a:lnSpc>
                <a:spcPct val="100000"/>
              </a:lnSpc>
              <a:buClrTx/>
              <a:buSzTx/>
              <a:buFontTx/>
              <a:buNone/>
            </a:pPr>
            <a:endParaRPr sz="1400" spc="0">
              <a:latin typeface="+mn-lt"/>
              <a:ea typeface="+mn-ea"/>
            </a:endParaRPr>
          </a:p>
          <a:p>
            <a:pPr marL="0" algn="l">
              <a:lnSpc>
                <a:spcPct val="100000"/>
              </a:lnSpc>
              <a:buClrTx/>
              <a:buSzTx/>
              <a:buFontTx/>
              <a:buNone/>
            </a:pPr>
            <a:endParaRPr sz="1400" spc="0">
              <a:latin typeface="+mn-lt"/>
              <a:ea typeface="+mn-ea"/>
            </a:endParaRPr>
          </a:p>
        </p:txBody>
      </p:sp>
      <p:sp>
        <p:nvSpPr>
          <p:cNvPr id="4" name="内容占位符 2"/>
          <p:cNvSpPr>
            <a:spLocks noGrp="1"/>
          </p:cNvSpPr>
          <p:nvPr/>
        </p:nvSpPr>
        <p:spPr>
          <a:xfrm>
            <a:off x="669925" y="1438275"/>
            <a:ext cx="10984865" cy="2585720"/>
          </a:xfrm>
          <a:prstGeom prst="rect">
            <a:avLst/>
          </a:prstGeo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000">
                <a:sym typeface="+mn-ea"/>
              </a:rPr>
              <a:t>    </a:t>
            </a:r>
            <a:r>
              <a:rPr sz="2000">
                <a:sym typeface="+mn-ea"/>
              </a:rPr>
              <a:t>  </a:t>
            </a:r>
            <a:endParaRPr sz="2000"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640455" y="6263005"/>
            <a:ext cx="4067810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400"/>
              <a:t>   </a:t>
            </a:r>
            <a:endParaRPr lang="zh-CN" altLang="en-US" sz="1400"/>
          </a:p>
        </p:txBody>
      </p:sp>
      <p:sp>
        <p:nvSpPr>
          <p:cNvPr id="8" name="文本框 7"/>
          <p:cNvSpPr txBox="1"/>
          <p:nvPr/>
        </p:nvSpPr>
        <p:spPr>
          <a:xfrm>
            <a:off x="2023110" y="1315085"/>
            <a:ext cx="6612890" cy="403860"/>
          </a:xfrm>
          <a:prstGeom prst="rect">
            <a:avLst/>
          </a:prstGeom>
        </p:spPr>
        <p:txBody>
          <a:bodyPr>
            <a:noAutofit/>
          </a:bodyPr>
          <a:p>
            <a:pPr marL="0" algn="l" defTabSz="914400">
              <a:buClrTx/>
              <a:buSzTx/>
              <a:buFontTx/>
            </a:pPr>
            <a:r>
              <a:rPr lang="en-US" altLang="zh-CN" sz="1400"/>
              <a:t>                                                      表12-1  电阻器的色环表示意义  </a:t>
            </a:r>
            <a:endParaRPr lang="en-US" altLang="zh-CN" sz="1400"/>
          </a:p>
        </p:txBody>
      </p:sp>
      <p:graphicFrame>
        <p:nvGraphicFramePr>
          <p:cNvPr id="9" name="表格 8"/>
          <p:cNvGraphicFramePr/>
          <p:nvPr>
            <p:custDataLst>
              <p:tags r:id="rId1"/>
            </p:custDataLst>
          </p:nvPr>
        </p:nvGraphicFramePr>
        <p:xfrm>
          <a:off x="1043940" y="1718945"/>
          <a:ext cx="9827260" cy="4204970"/>
        </p:xfrm>
        <a:graphic>
          <a:graphicData uri="http://schemas.openxmlformats.org/drawingml/2006/table">
            <a:tbl>
              <a:tblPr/>
              <a:tblGrid>
                <a:gridCol w="2455545"/>
                <a:gridCol w="1480185"/>
                <a:gridCol w="1210945"/>
                <a:gridCol w="4680585"/>
              </a:tblGrid>
              <a:tr h="300355">
                <a:tc>
                  <a:txBody>
                    <a:bodyPr/>
                    <a:p>
                      <a:pPr marL="68580" indent="26670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1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颜色</a:t>
                      </a:r>
                      <a:endParaRPr lang="zh-CN" sz="11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26670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1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有效数字</a:t>
                      </a:r>
                      <a:endParaRPr lang="zh-CN" sz="11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26670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1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乘数</a:t>
                      </a:r>
                      <a:endParaRPr lang="zh-CN" sz="11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26670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1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允许偏差（</a:t>
                      </a:r>
                      <a:r>
                        <a:rPr lang="en-US" altLang="zh-CN" sz="11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%</a:t>
                      </a:r>
                      <a:r>
                        <a:rPr lang="zh-CN" altLang="en-US" sz="11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）</a:t>
                      </a:r>
                      <a:endParaRPr lang="zh-CN" altLang="en-US" sz="11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00355">
                <a:tc>
                  <a:txBody>
                    <a:bodyPr/>
                    <a:p>
                      <a:pPr marL="68580" indent="26670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1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银色</a:t>
                      </a:r>
                      <a:endParaRPr lang="zh-CN" sz="11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26670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—</a:t>
                      </a:r>
                      <a:endParaRPr lang="en-US" altLang="zh-CN" sz="11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26670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10</a:t>
                      </a:r>
                      <a:r>
                        <a:rPr lang="en-US" altLang="zh-CN" sz="1100" baseline="300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-2</a:t>
                      </a:r>
                      <a:endParaRPr lang="en-US" altLang="zh-CN" sz="1100" baseline="300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26670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±10</a:t>
                      </a:r>
                      <a:endParaRPr lang="en-US" altLang="zh-CN" sz="11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00355">
                <a:tc>
                  <a:txBody>
                    <a:bodyPr/>
                    <a:p>
                      <a:pPr marL="68580" indent="26670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1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金色</a:t>
                      </a:r>
                      <a:endParaRPr lang="zh-CN" sz="11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26670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—</a:t>
                      </a:r>
                      <a:endParaRPr lang="en-US" altLang="zh-CN" sz="11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26670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10</a:t>
                      </a:r>
                      <a:r>
                        <a:rPr lang="en-US" altLang="zh-CN" sz="1100" baseline="300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-1</a:t>
                      </a:r>
                      <a:endParaRPr lang="en-US" altLang="zh-CN" sz="1100" baseline="300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26670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±5</a:t>
                      </a:r>
                      <a:endParaRPr lang="en-US" altLang="zh-CN" sz="11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00355">
                <a:tc>
                  <a:txBody>
                    <a:bodyPr/>
                    <a:p>
                      <a:pPr marL="68580" indent="26670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1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黑色</a:t>
                      </a:r>
                      <a:endParaRPr lang="zh-CN" sz="11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26670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0</a:t>
                      </a:r>
                      <a:endParaRPr lang="en-US" altLang="zh-CN" sz="11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26670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10</a:t>
                      </a:r>
                      <a:r>
                        <a:rPr lang="en-US" altLang="zh-CN" sz="1100" baseline="300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0</a:t>
                      </a:r>
                      <a:endParaRPr lang="en-US" altLang="zh-CN" sz="1100" baseline="300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26670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—</a:t>
                      </a:r>
                      <a:endParaRPr lang="en-US" altLang="zh-CN" sz="11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00355">
                <a:tc>
                  <a:txBody>
                    <a:bodyPr/>
                    <a:p>
                      <a:pPr marL="68580" indent="26670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1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棕色</a:t>
                      </a:r>
                      <a:endParaRPr lang="zh-CN" sz="11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26670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</a:t>
                      </a:r>
                      <a:endParaRPr lang="en-US" altLang="zh-CN" sz="11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26670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10</a:t>
                      </a:r>
                      <a:r>
                        <a:rPr lang="en-US" altLang="zh-CN" sz="1100" baseline="300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</a:t>
                      </a:r>
                      <a:endParaRPr lang="en-US" altLang="zh-CN" sz="1100" baseline="300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26670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±1</a:t>
                      </a:r>
                      <a:endParaRPr lang="en-US" altLang="zh-CN" sz="11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00355">
                <a:tc>
                  <a:txBody>
                    <a:bodyPr/>
                    <a:p>
                      <a:pPr marL="68580" indent="26670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1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红色</a:t>
                      </a:r>
                      <a:endParaRPr lang="zh-CN" sz="11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26670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2</a:t>
                      </a:r>
                      <a:endParaRPr lang="en-US" altLang="zh-CN" sz="11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26670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10</a:t>
                      </a:r>
                      <a:r>
                        <a:rPr lang="en-US" altLang="zh-CN" sz="1100" baseline="300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2</a:t>
                      </a:r>
                      <a:endParaRPr lang="en-US" altLang="zh-CN" sz="1100" baseline="300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26670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±2</a:t>
                      </a:r>
                      <a:endParaRPr lang="en-US" altLang="zh-CN" sz="11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00355">
                <a:tc>
                  <a:txBody>
                    <a:bodyPr/>
                    <a:p>
                      <a:pPr marL="68580" indent="26670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1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橙色</a:t>
                      </a:r>
                      <a:endParaRPr lang="zh-CN" sz="11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26670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3</a:t>
                      </a:r>
                      <a:endParaRPr lang="en-US" altLang="zh-CN" sz="11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26670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10</a:t>
                      </a:r>
                      <a:r>
                        <a:rPr lang="en-US" altLang="zh-CN" sz="1100" baseline="300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3</a:t>
                      </a:r>
                      <a:endParaRPr lang="en-US" altLang="zh-CN" sz="1100" baseline="300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26670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—</a:t>
                      </a:r>
                      <a:endParaRPr lang="en-US" altLang="zh-CN" sz="11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00355">
                <a:tc>
                  <a:txBody>
                    <a:bodyPr/>
                    <a:p>
                      <a:pPr marL="68580" indent="26670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1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黄色</a:t>
                      </a:r>
                      <a:endParaRPr lang="zh-CN" sz="11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26670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4</a:t>
                      </a:r>
                      <a:endParaRPr lang="en-US" altLang="zh-CN" sz="11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26670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10</a:t>
                      </a:r>
                      <a:r>
                        <a:rPr lang="en-US" altLang="zh-CN" sz="1100" baseline="300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4</a:t>
                      </a:r>
                      <a:endParaRPr lang="en-US" altLang="zh-CN" sz="1100" baseline="300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26670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—</a:t>
                      </a:r>
                      <a:endParaRPr lang="en-US" altLang="zh-CN" sz="11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00355">
                <a:tc>
                  <a:txBody>
                    <a:bodyPr/>
                    <a:p>
                      <a:pPr marL="68580" indent="26670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1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绿色</a:t>
                      </a:r>
                      <a:endParaRPr lang="zh-CN" sz="11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26670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5</a:t>
                      </a:r>
                      <a:endParaRPr lang="en-US" altLang="zh-CN" sz="11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26670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10</a:t>
                      </a:r>
                      <a:r>
                        <a:rPr lang="en-US" altLang="zh-CN" sz="1100" baseline="300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5</a:t>
                      </a:r>
                      <a:endParaRPr lang="en-US" altLang="zh-CN" sz="1100" baseline="300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26670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±0.5</a:t>
                      </a:r>
                      <a:endParaRPr lang="en-US" altLang="zh-CN" sz="11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00355">
                <a:tc>
                  <a:txBody>
                    <a:bodyPr/>
                    <a:p>
                      <a:pPr marL="68580" indent="26670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1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蓝色</a:t>
                      </a:r>
                      <a:endParaRPr lang="zh-CN" sz="11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26670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6</a:t>
                      </a:r>
                      <a:endParaRPr lang="en-US" altLang="zh-CN" sz="11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26670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10</a:t>
                      </a:r>
                      <a:r>
                        <a:rPr lang="en-US" altLang="zh-CN" sz="1100" baseline="300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6</a:t>
                      </a:r>
                      <a:endParaRPr lang="en-US" altLang="zh-CN" sz="1100" baseline="300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26670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±0.2</a:t>
                      </a:r>
                      <a:endParaRPr lang="en-US" altLang="zh-CN" sz="11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00355">
                <a:tc>
                  <a:txBody>
                    <a:bodyPr/>
                    <a:p>
                      <a:pPr marL="68580" indent="26670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1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紫色</a:t>
                      </a:r>
                      <a:endParaRPr lang="zh-CN" sz="11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26670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7</a:t>
                      </a:r>
                      <a:endParaRPr lang="en-US" altLang="zh-CN" sz="11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26670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10</a:t>
                      </a:r>
                      <a:r>
                        <a:rPr lang="en-US" altLang="zh-CN" sz="1100" baseline="300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7</a:t>
                      </a:r>
                      <a:endParaRPr lang="en-US" altLang="zh-CN" sz="1100" baseline="300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26670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±0.1</a:t>
                      </a:r>
                      <a:endParaRPr lang="en-US" altLang="zh-CN" sz="11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00355">
                <a:tc>
                  <a:txBody>
                    <a:bodyPr/>
                    <a:p>
                      <a:pPr marL="68580" indent="26670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1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灰色</a:t>
                      </a:r>
                      <a:endParaRPr lang="zh-CN" sz="11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26670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8</a:t>
                      </a:r>
                      <a:endParaRPr lang="en-US" altLang="zh-CN" sz="11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26670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10</a:t>
                      </a:r>
                      <a:r>
                        <a:rPr lang="en-US" altLang="zh-CN" sz="1100" baseline="300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8</a:t>
                      </a:r>
                      <a:endParaRPr lang="en-US" altLang="zh-CN" sz="1100" baseline="300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26670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—</a:t>
                      </a:r>
                      <a:endParaRPr lang="en-US" altLang="zh-CN" sz="11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00355">
                <a:tc>
                  <a:txBody>
                    <a:bodyPr/>
                    <a:p>
                      <a:pPr marL="68580" indent="26670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1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白色</a:t>
                      </a:r>
                      <a:endParaRPr lang="zh-CN" sz="11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26670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9</a:t>
                      </a:r>
                      <a:endParaRPr lang="en-US" altLang="zh-CN" sz="11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26670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10</a:t>
                      </a:r>
                      <a:r>
                        <a:rPr lang="en-US" altLang="zh-CN" sz="1100" baseline="300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9</a:t>
                      </a:r>
                      <a:endParaRPr lang="en-US" altLang="zh-CN" sz="1100" baseline="300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26670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—</a:t>
                      </a:r>
                      <a:endParaRPr lang="en-US" altLang="zh-CN" sz="11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00355">
                <a:tc>
                  <a:txBody>
                    <a:bodyPr/>
                    <a:p>
                      <a:pPr marL="68580" indent="26670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1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无色</a:t>
                      </a:r>
                      <a:endParaRPr lang="zh-CN" sz="11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26670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—</a:t>
                      </a:r>
                      <a:endParaRPr lang="en-US" altLang="zh-CN" sz="11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26670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—</a:t>
                      </a:r>
                      <a:endParaRPr lang="en-US" altLang="zh-CN" sz="11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26670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±20</a:t>
                      </a:r>
                      <a:endParaRPr lang="en-US" altLang="zh-CN" sz="11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custDataLst>
      <p:tags r:id="rId2"/>
    </p:custData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marL="0" indent="0">
              <a:buNone/>
            </a:pPr>
            <a:r>
              <a:rPr lang="en-US" altLang="zh-CN"/>
              <a:t>    </a:t>
            </a:r>
            <a:r>
              <a:rPr lang="en-US" altLang="zh-CN" sz="1800"/>
              <a:t> </a:t>
            </a:r>
            <a:r>
              <a:rPr lang="zh-CN" altLang="en-US" sz="1800"/>
              <a:t>3.实训内容</a:t>
            </a:r>
            <a:endParaRPr lang="zh-CN" altLang="en-US" sz="1800"/>
          </a:p>
          <a:p>
            <a:pPr marL="0" indent="0">
              <a:buNone/>
            </a:pPr>
            <a:r>
              <a:rPr lang="en-US" altLang="zh-CN" sz="1800"/>
              <a:t>     </a:t>
            </a:r>
            <a:r>
              <a:rPr lang="zh-CN" altLang="en-US" sz="1800"/>
              <a:t>安装一个实用的家庭用电线路，并排除线路中出现的故障，具体安装接线如图12-13。</a:t>
            </a:r>
            <a:endParaRPr lang="zh-CN" altLang="en-US" sz="1800"/>
          </a:p>
          <a:p>
            <a:pPr marL="0" indent="0">
              <a:buNone/>
            </a:pPr>
            <a:r>
              <a:rPr lang="zh-CN" altLang="en-US" sz="1800"/>
              <a:t>安装要求如表12-4所示。</a:t>
            </a:r>
            <a:endParaRPr lang="zh-CN" altLang="en-US" sz="1800"/>
          </a:p>
          <a:p>
            <a:pPr marL="0" indent="0">
              <a:buNone/>
            </a:pPr>
            <a:r>
              <a:rPr lang="zh-CN" altLang="en-US" sz="1800"/>
              <a:t> </a:t>
            </a:r>
            <a:r>
              <a:rPr lang="en-US" altLang="zh-CN" sz="1800"/>
              <a:t>                                        </a:t>
            </a:r>
            <a:endParaRPr lang="zh-CN" altLang="en-US" sz="1800"/>
          </a:p>
          <a:p>
            <a:pPr marL="0" indent="0">
              <a:buNone/>
            </a:pPr>
            <a:endParaRPr lang="zh-CN" altLang="en-US" sz="1800"/>
          </a:p>
        </p:txBody>
      </p:sp>
      <p:sp>
        <p:nvSpPr>
          <p:cNvPr id="4" name="文本框 3"/>
          <p:cNvSpPr txBox="1"/>
          <p:nvPr/>
        </p:nvSpPr>
        <p:spPr>
          <a:xfrm>
            <a:off x="2763520" y="2460625"/>
            <a:ext cx="5872480" cy="31496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266700" algn="just" defTabSz="266700">
              <a:spcAft>
                <a:spcPct val="0"/>
              </a:spcAft>
            </a:pPr>
            <a:r>
              <a:rPr lang="en-US" altLang="zh-CN" sz="1100">
                <a:latin typeface="宋体" panose="02010600030101010101" pitchFamily="2" charset="-122"/>
                <a:ea typeface="宋体" panose="02010600030101010101" pitchFamily="2" charset="-122"/>
              </a:rPr>
              <a:t>                     </a:t>
            </a:r>
            <a:r>
              <a:rPr lang="zh-CN" altLang="en-US" sz="1100" b="1">
                <a:latin typeface="宋体" panose="02010600030101010101" pitchFamily="2" charset="-122"/>
                <a:ea typeface="宋体" panose="02010600030101010101" pitchFamily="2" charset="-122"/>
              </a:rPr>
              <a:t>表</a:t>
            </a:r>
            <a:r>
              <a:rPr lang="en-US" altLang="zh-CN" sz="1100" b="1">
                <a:latin typeface="宋体" panose="02010600030101010101" pitchFamily="2" charset="-122"/>
                <a:ea typeface="宋体" panose="02010600030101010101" pitchFamily="2" charset="-122"/>
              </a:rPr>
              <a:t>12-4  </a:t>
            </a:r>
            <a:r>
              <a:rPr lang="zh-CN" altLang="en-US" sz="1100" b="1">
                <a:latin typeface="宋体" panose="02010600030101010101" pitchFamily="2" charset="-122"/>
                <a:ea typeface="宋体" panose="02010600030101010101" pitchFamily="2" charset="-122"/>
              </a:rPr>
              <a:t>家庭用电线路安装要求</a:t>
            </a:r>
            <a:endParaRPr lang="zh-CN" altLang="en-US"/>
          </a:p>
        </p:txBody>
      </p:sp>
      <p:graphicFrame>
        <p:nvGraphicFramePr>
          <p:cNvPr id="5" name="表格 4"/>
          <p:cNvGraphicFramePr/>
          <p:nvPr/>
        </p:nvGraphicFramePr>
        <p:xfrm>
          <a:off x="2425065" y="2888615"/>
          <a:ext cx="8383905" cy="1828800"/>
        </p:xfrm>
        <a:graphic>
          <a:graphicData uri="http://schemas.openxmlformats.org/drawingml/2006/table">
            <a:tbl>
              <a:tblPr/>
              <a:tblGrid>
                <a:gridCol w="1134110"/>
                <a:gridCol w="7249795"/>
              </a:tblGrid>
              <a:tr h="203200">
                <a:tc>
                  <a:txBody>
                    <a:bodyPr/>
                    <a:p>
                      <a:pPr marL="6858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1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序号</a:t>
                      </a:r>
                      <a:endParaRPr lang="zh-CN" sz="11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1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工艺要求</a:t>
                      </a:r>
                      <a:endParaRPr lang="zh-CN" sz="11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03200">
                <a:tc>
                  <a:txBody>
                    <a:bodyPr/>
                    <a:p>
                      <a:pPr marL="6858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</a:t>
                      </a:r>
                      <a:endParaRPr lang="en-US" altLang="zh-CN" sz="11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1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走线合理，做到横平竖直，整齐，各接点不能松动</a:t>
                      </a:r>
                      <a:endParaRPr lang="zh-CN" sz="11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03200">
                <a:tc>
                  <a:txBody>
                    <a:bodyPr/>
                    <a:p>
                      <a:pPr marL="6858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2</a:t>
                      </a:r>
                      <a:endParaRPr lang="en-US" altLang="zh-CN" sz="11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1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避免交叉、架空线和叠线</a:t>
                      </a:r>
                      <a:endParaRPr lang="zh-CN" sz="11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03200">
                <a:tc>
                  <a:txBody>
                    <a:bodyPr/>
                    <a:p>
                      <a:pPr marL="6858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3</a:t>
                      </a:r>
                      <a:endParaRPr lang="en-US" altLang="zh-CN" sz="11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1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对螺栓式接点，导线连接时，应打羊眼圈，并按顺时针旋转。对瓦片式接点，导线连接时，直线插入接点固定即可</a:t>
                      </a:r>
                      <a:endParaRPr lang="zh-CN" sz="11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03200">
                <a:tc>
                  <a:txBody>
                    <a:bodyPr/>
                    <a:p>
                      <a:pPr marL="6858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4</a:t>
                      </a:r>
                      <a:endParaRPr lang="en-US" altLang="zh-CN" sz="11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1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导线变换走向要垂直，并做到高低一致或前后一致</a:t>
                      </a:r>
                      <a:endParaRPr lang="zh-CN" sz="11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03200">
                <a:tc>
                  <a:txBody>
                    <a:bodyPr/>
                    <a:p>
                      <a:pPr marL="6858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5</a:t>
                      </a:r>
                      <a:endParaRPr lang="en-US" altLang="zh-CN" sz="11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1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严禁损伤线芯和导线绝缘，接点上不能露铜丝太多</a:t>
                      </a:r>
                      <a:endParaRPr lang="zh-CN" sz="11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03200">
                <a:tc>
                  <a:txBody>
                    <a:bodyPr/>
                    <a:p>
                      <a:pPr marL="6858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6</a:t>
                      </a:r>
                      <a:endParaRPr lang="en-US" altLang="zh-CN" sz="11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1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每个接线端子上连接的导线根数一般以不超过两根为宜，并保证接线固定</a:t>
                      </a:r>
                      <a:endParaRPr lang="zh-CN" sz="11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03200">
                <a:tc>
                  <a:txBody>
                    <a:bodyPr/>
                    <a:p>
                      <a:pPr marL="6858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7</a:t>
                      </a:r>
                      <a:endParaRPr lang="en-US" altLang="zh-CN" sz="11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1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进出线应合理汇集在端子排上</a:t>
                      </a:r>
                      <a:endParaRPr lang="zh-CN" sz="11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03200">
                <a:tc>
                  <a:txBody>
                    <a:bodyPr/>
                    <a:p>
                      <a:pPr marL="68580" indent="0"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8</a:t>
                      </a:r>
                      <a:endParaRPr lang="en-US" altLang="zh-CN" sz="11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1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合理使用电工工具，注意电工安全操作规程</a:t>
                      </a:r>
                      <a:endParaRPr lang="zh-CN" sz="11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custDataLst>
      <p:tags r:id="rId1"/>
    </p:custData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marL="0" indent="0">
              <a:buNone/>
            </a:pPr>
            <a:endParaRPr lang="zh-CN" altLang="en-US"/>
          </a:p>
          <a:p>
            <a:pPr marL="0" indent="0">
              <a:buNone/>
            </a:pPr>
            <a:endParaRPr lang="zh-CN" altLang="en-US"/>
          </a:p>
        </p:txBody>
      </p:sp>
      <p:pic>
        <p:nvPicPr>
          <p:cNvPr id="4" name="图片 -2147482592" descr="图3-1-13  家庭用电线路图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36048" y="1834198"/>
            <a:ext cx="4319905" cy="318960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3936365" y="5164138"/>
            <a:ext cx="5080000" cy="306705"/>
          </a:xfrm>
          <a:prstGeom prst="rect">
            <a:avLst/>
          </a:prstGeom>
        </p:spPr>
        <p:txBody>
          <a:bodyPr>
            <a:spAutoFit/>
          </a:bodyPr>
          <a:p>
            <a:pPr marL="0" indent="0" algn="ctr" defTabSz="266700">
              <a:spcAft>
                <a:spcPct val="0"/>
              </a:spcAft>
            </a:pPr>
            <a:r>
              <a:rPr lang="zh-CN" altLang="en-US" sz="1400">
                <a:latin typeface="Times New Roman" panose="02020603050405020304"/>
                <a:ea typeface="宋体" panose="02010600030101010101" pitchFamily="2" charset="-122"/>
              </a:rPr>
              <a:t>图</a:t>
            </a:r>
            <a:r>
              <a:rPr lang="en-US" altLang="zh-CN" sz="1400">
                <a:latin typeface="Times New Roman" panose="02020603050405020304"/>
                <a:ea typeface="Times New Roman" panose="02020603050405020304"/>
              </a:rPr>
              <a:t>12-13</a:t>
            </a:r>
            <a:r>
              <a:rPr lang="en-US" altLang="zh-CN" sz="1400">
                <a:latin typeface="Times New Roman" panose="02020603050405020304"/>
                <a:ea typeface="宋体" panose="02010600030101010101" pitchFamily="2" charset="-122"/>
              </a:rPr>
              <a:t>  </a:t>
            </a:r>
            <a:r>
              <a:rPr lang="zh-CN" altLang="en-US" sz="1400">
                <a:latin typeface="Times New Roman" panose="02020603050405020304"/>
                <a:ea typeface="宋体" panose="02010600030101010101" pitchFamily="2" charset="-122"/>
              </a:rPr>
              <a:t>家庭用电线路图</a:t>
            </a:r>
            <a:endParaRPr lang="zh-CN" altLang="en-US" sz="1400">
              <a:latin typeface="Times New Roman" panose="02020603050405020304"/>
              <a:ea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pPr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</a:pPr>
            <a:r>
              <a:rPr lang="en-US" altLang="zh-CN">
                <a:sym typeface="+mn-ea"/>
              </a:rPr>
              <a:t>          </a:t>
            </a:r>
            <a:r>
              <a:rPr lang="en-US" altLang="zh-CN" sz="2000" b="0" spc="15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+mn-cs"/>
                <a:sym typeface="+mn-ea"/>
              </a:rPr>
              <a:t>实训三  三相异步电动机电气控制线路的安装和调试</a:t>
            </a:r>
            <a:endParaRPr lang="en-US" altLang="zh-CN" sz="2000" b="0" spc="15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+mn-cs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marL="0" indent="0">
              <a:buNone/>
            </a:pPr>
            <a:r>
              <a:rPr lang="zh-CN" altLang="en-US" sz="1800"/>
              <a:t>一、  基础知识</a:t>
            </a:r>
            <a:endParaRPr lang="zh-CN" altLang="en-US" sz="1800"/>
          </a:p>
          <a:p>
            <a:pPr marL="0" indent="0">
              <a:buNone/>
            </a:pPr>
            <a:r>
              <a:rPr lang="zh-CN" altLang="en-US" sz="1800"/>
              <a:t> </a:t>
            </a:r>
            <a:r>
              <a:rPr lang="en-US" altLang="zh-CN" sz="1800"/>
              <a:t>    1.绘制电器元件布置图</a:t>
            </a:r>
            <a:endParaRPr lang="en-US" altLang="zh-CN" sz="1800"/>
          </a:p>
          <a:p>
            <a:pPr marL="0" indent="0">
              <a:buNone/>
            </a:pPr>
            <a:r>
              <a:rPr lang="en-US" altLang="zh-CN" sz="1800"/>
              <a:t>     电器元件布置图是用来表明电气原理图中各元器件的实际安装位置，可根据电气控制系统复杂程度采取集中绘制或单独绘制。电器元件布置图可分为电气控制箱中的电器元件布置图、控制面板图等。</a:t>
            </a:r>
            <a:endParaRPr lang="en-US" altLang="zh-CN" sz="1800"/>
          </a:p>
          <a:p>
            <a:pPr marL="0" indent="0">
              <a:buNone/>
            </a:pPr>
            <a:r>
              <a:rPr lang="en-US" altLang="zh-CN" sz="1800"/>
              <a:t>    （1）电器元件布置原则</a:t>
            </a:r>
            <a:endParaRPr lang="en-US" altLang="zh-CN" sz="1800"/>
          </a:p>
          <a:p>
            <a:pPr marL="0" indent="0">
              <a:buNone/>
            </a:pPr>
            <a:r>
              <a:rPr lang="en-US" altLang="zh-CN" sz="1800"/>
              <a:t>      电器元件的布置应注意以下几个方面：</a:t>
            </a:r>
            <a:endParaRPr lang="en-US" altLang="zh-CN" sz="1800"/>
          </a:p>
          <a:p>
            <a:pPr marL="0" indent="0">
              <a:buNone/>
            </a:pPr>
            <a:r>
              <a:rPr lang="en-US" altLang="zh-CN" sz="1800"/>
              <a:t>     ① 体积大和较重的电器元件应安装在电气安装板的下方，而发热元件应安装在电器安装板的上面。</a:t>
            </a:r>
            <a:endParaRPr lang="en-US" altLang="zh-CN" sz="1800"/>
          </a:p>
          <a:p>
            <a:pPr marL="0" indent="0">
              <a:buNone/>
            </a:pPr>
            <a:r>
              <a:rPr lang="en-US" altLang="zh-CN" sz="1800"/>
              <a:t>    ② 强电、弱电应分开，弱电应屏蔽，防止外界干扰。</a:t>
            </a:r>
            <a:endParaRPr lang="en-US" altLang="zh-CN" sz="1800"/>
          </a:p>
          <a:p>
            <a:pPr marL="0" indent="0">
              <a:buNone/>
            </a:pPr>
            <a:r>
              <a:rPr lang="en-US" altLang="zh-CN" sz="1800"/>
              <a:t>    ③需要经常维护、检修、调整，电器元件安装位置不宜过高或过低。</a:t>
            </a:r>
            <a:endParaRPr lang="en-US" altLang="zh-CN" sz="1800"/>
          </a:p>
          <a:p>
            <a:pPr marL="0" indent="0">
              <a:buNone/>
            </a:pPr>
            <a:r>
              <a:rPr lang="en-US" altLang="zh-CN" sz="1800"/>
              <a:t>    ④电器元件布置不宜过密，应留有一定间距。</a:t>
            </a:r>
            <a:endParaRPr lang="en-US" altLang="zh-CN" sz="1800"/>
          </a:p>
          <a:p>
            <a:pPr marL="0" indent="0">
              <a:buNone/>
            </a:pPr>
            <a:r>
              <a:rPr lang="en-US" altLang="zh-CN" sz="1800"/>
              <a:t>    </a:t>
            </a:r>
            <a:r>
              <a:rPr lang="en-US" altLang="zh-CN"/>
              <a:t>                                  </a:t>
            </a:r>
            <a:endParaRPr lang="zh-CN" altLang="en-US"/>
          </a:p>
        </p:txBody>
      </p:sp>
    </p:spTree>
    <p:custDataLst>
      <p:tags r:id="rId1"/>
    </p:custData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marL="0" indent="0">
              <a:buNone/>
            </a:pPr>
            <a:r>
              <a:rPr lang="en-US" altLang="zh-CN"/>
              <a:t>     </a:t>
            </a:r>
            <a:r>
              <a:rPr lang="en-US" altLang="zh-CN" sz="1800"/>
              <a:t> </a:t>
            </a:r>
            <a:r>
              <a:rPr lang="zh-CN" altLang="en-US" sz="1800"/>
              <a:t>⑤</a:t>
            </a:r>
            <a:r>
              <a:rPr lang="zh-CN" altLang="en-US" sz="1800"/>
              <a:t>电器元件的布置应考虑整齐、美观、对称。外形尺寸与结构类似的电器元件安装在一起，以便于安装和配线。</a:t>
            </a:r>
            <a:endParaRPr lang="zh-CN" altLang="en-US" sz="1800"/>
          </a:p>
          <a:p>
            <a:pPr marL="0" indent="0">
              <a:buNone/>
            </a:pPr>
            <a:r>
              <a:rPr lang="en-US" altLang="zh-CN" sz="1800"/>
              <a:t>      </a:t>
            </a:r>
            <a:r>
              <a:rPr lang="zh-CN" altLang="en-US" sz="1800"/>
              <a:t>电动机起保停制线路原理图绘制电器元件布置图如图12-14所示。</a:t>
            </a:r>
            <a:endParaRPr lang="zh-CN" altLang="en-US" sz="1800"/>
          </a:p>
          <a:p>
            <a:pPr marL="0" indent="0">
              <a:buNone/>
            </a:pPr>
            <a:endParaRPr lang="zh-CN" altLang="en-US" sz="1800"/>
          </a:p>
          <a:p>
            <a:pPr marL="0" indent="0">
              <a:buNone/>
            </a:pPr>
            <a:endParaRPr lang="zh-CN" altLang="en-US" sz="1800"/>
          </a:p>
          <a:p>
            <a:pPr marL="0" indent="0">
              <a:buNone/>
            </a:pPr>
            <a:endParaRPr lang="zh-CN" altLang="en-US" sz="1800"/>
          </a:p>
          <a:p>
            <a:pPr marL="0" indent="0">
              <a:buNone/>
            </a:pPr>
            <a:endParaRPr lang="zh-CN" altLang="en-US" sz="1800"/>
          </a:p>
          <a:p>
            <a:pPr marL="0" indent="0">
              <a:buNone/>
            </a:pPr>
            <a:r>
              <a:rPr lang="en-US" altLang="zh-CN" sz="1800"/>
              <a:t>                                         </a:t>
            </a:r>
            <a:r>
              <a:rPr lang="en-US" altLang="zh-CN" sz="1400"/>
              <a:t>图12-14 起保停控制线路元件布置图</a:t>
            </a:r>
            <a:endParaRPr lang="en-US" altLang="zh-CN" sz="1800"/>
          </a:p>
          <a:p>
            <a:pPr marL="0" indent="0">
              <a:buNone/>
            </a:pPr>
            <a:endParaRPr lang="zh-CN" altLang="en-US" sz="1800"/>
          </a:p>
          <a:p>
            <a:pPr marL="0" indent="0">
              <a:buNone/>
            </a:pPr>
            <a:r>
              <a:rPr lang="zh-CN" altLang="en-US" sz="1800"/>
              <a:t> </a:t>
            </a:r>
            <a:r>
              <a:rPr lang="en-US" altLang="zh-CN" sz="1800"/>
              <a:t>                             </a:t>
            </a:r>
            <a:endParaRPr lang="zh-CN" altLang="en-US" sz="1800"/>
          </a:p>
          <a:p>
            <a:pPr marL="0" indent="0">
              <a:buNone/>
            </a:pPr>
            <a:endParaRPr lang="zh-CN" altLang="en-US"/>
          </a:p>
          <a:p>
            <a:pPr marL="0" indent="0">
              <a:buNone/>
            </a:pPr>
            <a:endParaRPr lang="zh-CN" altLang="en-US"/>
          </a:p>
        </p:txBody>
      </p:sp>
      <p:pic>
        <p:nvPicPr>
          <p:cNvPr id="4" name="图片 -2147482567" descr="IMG_25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76533" y="2566035"/>
            <a:ext cx="1638935" cy="172593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2"/>
    </p:custData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marL="0" indent="0" algn="just">
              <a:buNone/>
            </a:pPr>
            <a:r>
              <a:rPr lang="en-US" altLang="zh-CN"/>
              <a:t>   </a:t>
            </a:r>
            <a:r>
              <a:rPr lang="en-US" altLang="zh-CN" sz="1800"/>
              <a:t> </a:t>
            </a:r>
            <a:r>
              <a:rPr lang="zh-CN" altLang="en-US" sz="1800"/>
              <a:t>（2）电器元件的检查</a:t>
            </a:r>
            <a:endParaRPr lang="zh-CN" altLang="en-US" sz="1800"/>
          </a:p>
          <a:p>
            <a:pPr marL="0" indent="0" algn="just">
              <a:buNone/>
            </a:pPr>
            <a:r>
              <a:rPr lang="en-US" altLang="zh-CN" sz="1800"/>
              <a:t>     </a:t>
            </a:r>
            <a:r>
              <a:rPr lang="zh-CN" altLang="en-US" sz="1800"/>
              <a:t>①</a:t>
            </a:r>
            <a:r>
              <a:rPr lang="zh-CN" altLang="en-US" sz="1800"/>
              <a:t>电器元件的技术数据(如型号、规格、额定电压、额定电流)应完整并符合要求，外观无损伤。</a:t>
            </a:r>
            <a:endParaRPr lang="zh-CN" altLang="en-US" sz="1800"/>
          </a:p>
          <a:p>
            <a:pPr marL="0" indent="0" algn="just">
              <a:buNone/>
            </a:pPr>
            <a:r>
              <a:rPr lang="en-US" altLang="zh-CN" sz="1800"/>
              <a:t>     </a:t>
            </a:r>
            <a:r>
              <a:rPr sz="1800"/>
              <a:t>②</a:t>
            </a:r>
            <a:r>
              <a:rPr lang="zh-CN" altLang="en-US" sz="1800"/>
              <a:t>电器元件的电磁机构动作是否灵活、有无衔铁卡阻等不正常现象，用万用表检测电磁线圈的通断情况以及各触头的分合情况。</a:t>
            </a:r>
            <a:endParaRPr lang="zh-CN" altLang="en-US" sz="1800"/>
          </a:p>
          <a:p>
            <a:pPr marL="0" indent="0" algn="just">
              <a:buNone/>
            </a:pPr>
            <a:r>
              <a:rPr lang="en-US" altLang="zh-CN" sz="1800"/>
              <a:t>    </a:t>
            </a:r>
            <a:r>
              <a:rPr lang="zh-CN" altLang="en-US" sz="1800"/>
              <a:t>③</a:t>
            </a:r>
            <a:r>
              <a:rPr lang="zh-CN" altLang="en-US" sz="1800"/>
              <a:t>接触器的线圈电压和电源电压是否一致。</a:t>
            </a:r>
            <a:endParaRPr lang="zh-CN" altLang="en-US" sz="1800"/>
          </a:p>
          <a:p>
            <a:pPr marL="0" indent="0" algn="just">
              <a:buNone/>
            </a:pPr>
            <a:r>
              <a:rPr lang="en-US" altLang="zh-CN" sz="1800"/>
              <a:t>    </a:t>
            </a:r>
            <a:r>
              <a:rPr sz="1800"/>
              <a:t>④</a:t>
            </a:r>
            <a:r>
              <a:rPr lang="zh-CN" altLang="en-US" sz="1800"/>
              <a:t> 电动机质量的常规检查(包括每相绕组的通断、相间绝缘、相对地绝缘)。</a:t>
            </a:r>
            <a:endParaRPr lang="zh-CN" altLang="en-US" sz="1800"/>
          </a:p>
          <a:p>
            <a:pPr marL="0" indent="0" algn="just">
              <a:buNone/>
            </a:pPr>
            <a:r>
              <a:rPr lang="en-US" altLang="zh-CN" sz="1800"/>
              <a:t>  </a:t>
            </a:r>
            <a:r>
              <a:rPr lang="zh-CN" altLang="en-US" sz="1800"/>
              <a:t>（3）电器元件的安装要求</a:t>
            </a:r>
            <a:endParaRPr lang="zh-CN" altLang="en-US" sz="1800"/>
          </a:p>
          <a:p>
            <a:pPr marL="0" indent="0" algn="just">
              <a:buNone/>
            </a:pPr>
            <a:r>
              <a:rPr lang="en-US" altLang="zh-CN" sz="1800"/>
              <a:t>    </a:t>
            </a:r>
            <a:r>
              <a:rPr lang="zh-CN" altLang="en-US" sz="1800"/>
              <a:t>①</a:t>
            </a:r>
            <a:r>
              <a:rPr lang="zh-CN" altLang="en-US" sz="1800"/>
              <a:t> 组合开关、熔断器的受电端子应安装在控制板的外侧。</a:t>
            </a:r>
            <a:endParaRPr lang="zh-CN" altLang="en-US" sz="1800"/>
          </a:p>
          <a:p>
            <a:pPr marL="0" indent="0" algn="just">
              <a:buNone/>
            </a:pPr>
            <a:r>
              <a:rPr lang="en-US" altLang="zh-CN" sz="1800"/>
              <a:t>    </a:t>
            </a:r>
            <a:r>
              <a:rPr lang="zh-CN" altLang="en-US" sz="1800"/>
              <a:t>②</a:t>
            </a:r>
            <a:r>
              <a:rPr lang="zh-CN" altLang="en-US" sz="1800"/>
              <a:t> 每个电器元件的安装位置应整齐、匀称、间距合理，便于布线及更换。</a:t>
            </a:r>
            <a:endParaRPr lang="zh-CN" altLang="en-US" sz="1800"/>
          </a:p>
          <a:p>
            <a:pPr marL="0" indent="0" algn="just">
              <a:buNone/>
            </a:pPr>
            <a:r>
              <a:rPr lang="en-US" altLang="zh-CN" sz="1800"/>
              <a:t>     </a:t>
            </a:r>
            <a:r>
              <a:rPr sz="1800">
                <a:sym typeface="+mn-ea"/>
              </a:rPr>
              <a:t>③</a:t>
            </a:r>
            <a:r>
              <a:rPr lang="zh-CN" altLang="en-US" sz="1800"/>
              <a:t>紧固各电器元件时要用力均匀，紧固程度要适当。</a:t>
            </a:r>
            <a:endParaRPr lang="zh-CN" altLang="en-US" sz="1800"/>
          </a:p>
        </p:txBody>
      </p:sp>
    </p:spTree>
    <p:custDataLst>
      <p:tags r:id="rId1"/>
    </p:custData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marL="0" indent="0">
              <a:buNone/>
            </a:pPr>
            <a:r>
              <a:rPr lang="en-US" altLang="zh-CN"/>
              <a:t>    </a:t>
            </a:r>
            <a:r>
              <a:rPr lang="en-US" altLang="zh-CN" sz="1800"/>
              <a:t> </a:t>
            </a:r>
            <a:r>
              <a:rPr lang="zh-CN" altLang="en-US" sz="1800"/>
              <a:t>电器元件实际布置图如图12-15所示。</a:t>
            </a:r>
            <a:endParaRPr lang="zh-CN" altLang="en-US" sz="1800"/>
          </a:p>
          <a:p>
            <a:pPr marL="0" indent="0">
              <a:buNone/>
            </a:pPr>
            <a:endParaRPr lang="zh-CN" altLang="en-US" sz="1800"/>
          </a:p>
          <a:p>
            <a:pPr marL="0" indent="0">
              <a:buNone/>
            </a:pPr>
            <a:endParaRPr lang="zh-CN" altLang="en-US" sz="1800"/>
          </a:p>
          <a:p>
            <a:pPr marL="0" indent="0">
              <a:buNone/>
            </a:pPr>
            <a:endParaRPr lang="zh-CN" altLang="en-US" sz="1800"/>
          </a:p>
          <a:p>
            <a:pPr marL="0" indent="0">
              <a:buNone/>
            </a:pPr>
            <a:endParaRPr lang="zh-CN" altLang="en-US" sz="1800"/>
          </a:p>
          <a:p>
            <a:pPr marL="0" indent="0">
              <a:buNone/>
            </a:pPr>
            <a:endParaRPr lang="zh-CN" altLang="en-US" sz="1800"/>
          </a:p>
          <a:p>
            <a:pPr marL="0" indent="0">
              <a:buNone/>
            </a:pPr>
            <a:endParaRPr lang="zh-CN" altLang="en-US" sz="1800"/>
          </a:p>
          <a:p>
            <a:pPr marL="0" indent="0">
              <a:buNone/>
            </a:pPr>
            <a:endParaRPr lang="zh-CN" altLang="en-US" sz="1800"/>
          </a:p>
          <a:p>
            <a:pPr marL="0" indent="0">
              <a:buNone/>
            </a:pPr>
            <a:r>
              <a:rPr lang="en-US" altLang="zh-CN" sz="1800"/>
              <a:t>                                          </a:t>
            </a:r>
            <a:r>
              <a:rPr lang="en-US" altLang="zh-CN" sz="1400"/>
              <a:t>  图12-15  电器元件实际布置图</a:t>
            </a:r>
            <a:endParaRPr lang="en-US" altLang="zh-CN" sz="1400"/>
          </a:p>
        </p:txBody>
      </p:sp>
      <p:pic>
        <p:nvPicPr>
          <p:cNvPr id="4" name="图片 -2147482565" descr="IMG_25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56380" y="1395095"/>
            <a:ext cx="3216275" cy="318325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2"/>
    </p:custData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marL="0" indent="0" algn="just">
              <a:buNone/>
            </a:pPr>
            <a:r>
              <a:rPr lang="en-US" altLang="zh-CN"/>
              <a:t>   </a:t>
            </a:r>
            <a:r>
              <a:rPr lang="en-US" altLang="zh-CN" sz="1800"/>
              <a:t>  </a:t>
            </a:r>
            <a:r>
              <a:rPr lang="zh-CN" altLang="en-US" sz="1800"/>
              <a:t>2. 绘制安装接线图</a:t>
            </a:r>
            <a:endParaRPr lang="zh-CN" altLang="en-US" sz="1800"/>
          </a:p>
          <a:p>
            <a:pPr marL="0" indent="0" algn="just">
              <a:buNone/>
            </a:pPr>
            <a:r>
              <a:rPr lang="en-US" altLang="zh-CN" sz="1800"/>
              <a:t>    </a:t>
            </a:r>
            <a:r>
              <a:rPr lang="zh-CN" altLang="en-US" sz="1800"/>
              <a:t>（1）安装接线图的作用</a:t>
            </a:r>
            <a:endParaRPr lang="zh-CN" altLang="en-US" sz="1800"/>
          </a:p>
          <a:p>
            <a:pPr marL="0" indent="0" algn="just">
              <a:buNone/>
            </a:pPr>
            <a:r>
              <a:rPr lang="en-US" altLang="zh-CN" sz="1800"/>
              <a:t>      </a:t>
            </a:r>
            <a:r>
              <a:rPr lang="zh-CN" altLang="en-US" sz="1800"/>
              <a:t>电气安装接线图主要用于电气设备的安装配线、线路检查、线路维修和故障处理。在图中要表示出各电气设备、电器元件之间的实际接线情况，并标注出外部接线所需的数据。在电气安装接线图中各电器元件的文字符号、元件连接顺序、线路号码编制都必须与电气原理图一致。</a:t>
            </a:r>
            <a:endParaRPr lang="zh-CN" altLang="en-US" sz="1800"/>
          </a:p>
          <a:p>
            <a:pPr marL="0" indent="0" algn="just">
              <a:buNone/>
            </a:pPr>
            <a:r>
              <a:rPr lang="en-US" altLang="zh-CN" sz="1800"/>
              <a:t>   </a:t>
            </a:r>
            <a:r>
              <a:rPr lang="zh-CN" altLang="en-US" sz="1800"/>
              <a:t>（2）安装接线图的绘制原则</a:t>
            </a:r>
            <a:endParaRPr lang="zh-CN" altLang="en-US" sz="1800"/>
          </a:p>
          <a:p>
            <a:pPr marL="0" indent="0" algn="just">
              <a:buNone/>
            </a:pPr>
            <a:r>
              <a:rPr lang="en-US" altLang="zh-CN" sz="1800"/>
              <a:t>    </a:t>
            </a:r>
            <a:r>
              <a:rPr sz="1800"/>
              <a:t>①</a:t>
            </a:r>
            <a:r>
              <a:rPr lang="zh-CN" altLang="en-US" sz="1800"/>
              <a:t> 绘制电气安装接线图时，各电器元件均按其在安装板中的实际位置绘出。电器元件所占图面按实际尺寸以统一比例绘制。</a:t>
            </a:r>
            <a:endParaRPr lang="zh-CN" altLang="en-US" sz="1800"/>
          </a:p>
          <a:p>
            <a:pPr marL="0" indent="0" algn="just">
              <a:buNone/>
            </a:pPr>
            <a:r>
              <a:rPr lang="en-US" altLang="zh-CN" sz="1800"/>
              <a:t>     </a:t>
            </a:r>
            <a:r>
              <a:rPr lang="zh-CN" altLang="en-US" sz="1800"/>
              <a:t>②</a:t>
            </a:r>
            <a:r>
              <a:rPr lang="zh-CN" altLang="en-US" sz="1800"/>
              <a:t> 绘制电气安装接线图时，一种元件的所有部件绘在一起，并用点画线框起来，有时 将多个电器元件用点画线框起来，表示它们是安装在同一安装板上的。</a:t>
            </a:r>
            <a:endParaRPr lang="zh-CN" altLang="en-US" sz="1800"/>
          </a:p>
          <a:p>
            <a:pPr marL="0" indent="0">
              <a:buNone/>
            </a:pPr>
            <a:endParaRPr lang="zh-CN" altLang="en-US"/>
          </a:p>
          <a:p>
            <a:pPr marL="0" indent="0">
              <a:buNone/>
            </a:pPr>
            <a:endParaRPr lang="zh-CN" altLang="en-US"/>
          </a:p>
        </p:txBody>
      </p:sp>
    </p:spTree>
    <p:custDataLst>
      <p:tags r:id="rId1"/>
    </p:custData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marL="0" indent="0">
              <a:buNone/>
            </a:pPr>
            <a:r>
              <a:rPr lang="en-US" altLang="zh-CN"/>
              <a:t>    </a:t>
            </a:r>
            <a:r>
              <a:rPr lang="en-US" altLang="zh-CN" sz="1800"/>
              <a:t>  </a:t>
            </a:r>
            <a:r>
              <a:rPr lang="zh-CN" altLang="en-US" sz="1800"/>
              <a:t>③</a:t>
            </a:r>
            <a:r>
              <a:rPr lang="zh-CN" altLang="en-US" sz="1800"/>
              <a:t> 绘制电气安装接线图时，安装板内外的电器元件之间的连线通过接线端子板进行连接，安装底板上有几条接至外电路的引线，端子板上就应绘出几条线的接点。</a:t>
            </a:r>
            <a:endParaRPr lang="zh-CN" altLang="en-US" sz="1800"/>
          </a:p>
          <a:p>
            <a:pPr marL="0" indent="0">
              <a:buNone/>
            </a:pPr>
            <a:r>
              <a:rPr lang="en-US" altLang="zh-CN" sz="1800"/>
              <a:t>     </a:t>
            </a:r>
            <a:r>
              <a:rPr lang="zh-CN" altLang="en-US" sz="1800"/>
              <a:t>④</a:t>
            </a:r>
            <a:r>
              <a:rPr lang="zh-CN" altLang="en-US" sz="1800"/>
              <a:t> 绘制电气安装接线图时，走向相同的相邻导线可以绘成一股线。</a:t>
            </a:r>
            <a:endParaRPr lang="zh-CN" altLang="en-US" sz="1800"/>
          </a:p>
          <a:p>
            <a:pPr marL="0" indent="0">
              <a:buNone/>
            </a:pPr>
            <a:r>
              <a:rPr lang="en-US" altLang="zh-CN" sz="1800"/>
              <a:t>   </a:t>
            </a:r>
            <a:r>
              <a:rPr lang="zh-CN" altLang="en-US" sz="1800"/>
              <a:t>（3）安装接线图的绘制</a:t>
            </a:r>
            <a:endParaRPr lang="zh-CN" altLang="en-US" sz="1800"/>
          </a:p>
          <a:p>
            <a:pPr marL="0" indent="0">
              <a:buNone/>
            </a:pPr>
            <a:r>
              <a:rPr lang="en-US" altLang="zh-CN" sz="1800"/>
              <a:t>      </a:t>
            </a:r>
            <a:r>
              <a:rPr lang="zh-CN" altLang="en-US" sz="1800"/>
              <a:t>①</a:t>
            </a:r>
            <a:r>
              <a:rPr lang="zh-CN" altLang="en-US" sz="1800"/>
              <a:t> 首先对三相异步电动机控制原理图进行线路编号。以起保停控制电路为例进行说明。如图12-16所示。</a:t>
            </a:r>
            <a:endParaRPr lang="zh-CN" altLang="en-US" sz="1800"/>
          </a:p>
          <a:p>
            <a:pPr marL="0" indent="0">
              <a:buNone/>
            </a:pPr>
            <a:endParaRPr lang="zh-CN" altLang="en-US" sz="1800"/>
          </a:p>
          <a:p>
            <a:pPr marL="0" indent="0">
              <a:buNone/>
            </a:pPr>
            <a:endParaRPr lang="zh-CN" altLang="en-US" sz="1800"/>
          </a:p>
          <a:p>
            <a:pPr marL="0" indent="0">
              <a:buNone/>
            </a:pPr>
            <a:endParaRPr lang="zh-CN" altLang="en-US" sz="1800"/>
          </a:p>
          <a:p>
            <a:pPr marL="0" indent="0">
              <a:buNone/>
            </a:pPr>
            <a:endParaRPr lang="zh-CN" altLang="en-US" sz="1800"/>
          </a:p>
          <a:p>
            <a:pPr marL="0" indent="0">
              <a:buNone/>
            </a:pPr>
            <a:endParaRPr lang="zh-CN" altLang="en-US" sz="1800"/>
          </a:p>
          <a:p>
            <a:pPr marL="0" indent="0">
              <a:buNone/>
            </a:pPr>
            <a:r>
              <a:rPr lang="en-US" altLang="zh-CN" sz="1800"/>
              <a:t>                                                      </a:t>
            </a:r>
            <a:r>
              <a:rPr lang="en-US" altLang="zh-CN" sz="1400"/>
              <a:t>图12-16 起保停控制原理</a:t>
            </a:r>
            <a:endParaRPr lang="en-US" altLang="zh-CN" sz="1400"/>
          </a:p>
        </p:txBody>
      </p:sp>
      <p:pic>
        <p:nvPicPr>
          <p:cNvPr id="4" name="图片 -2147482522" descr="IMG_25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71745" y="3429000"/>
            <a:ext cx="2624455" cy="250888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2"/>
    </p:custData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marL="0" indent="0">
              <a:buNone/>
            </a:pPr>
            <a:r>
              <a:rPr lang="en-US" altLang="zh-CN"/>
              <a:t>     </a:t>
            </a:r>
            <a:r>
              <a:rPr lang="zh-CN" altLang="en-US" sz="1800"/>
              <a:t>②</a:t>
            </a:r>
            <a:r>
              <a:rPr lang="zh-CN" altLang="en-US" sz="1800"/>
              <a:t>根据图12-16绘制三相异步电动机起保停控制电路电气安装接线图，如图12-17所示。</a:t>
            </a:r>
            <a:endParaRPr lang="zh-CN" altLang="en-US" sz="1800"/>
          </a:p>
          <a:p>
            <a:pPr marL="0" indent="0">
              <a:buNone/>
            </a:pPr>
            <a:endParaRPr lang="zh-CN" altLang="en-US" sz="1800"/>
          </a:p>
          <a:p>
            <a:pPr marL="0" indent="0">
              <a:buNone/>
            </a:pPr>
            <a:endParaRPr lang="zh-CN" altLang="en-US" sz="1800"/>
          </a:p>
          <a:p>
            <a:pPr marL="0" indent="0">
              <a:buNone/>
            </a:pPr>
            <a:endParaRPr lang="zh-CN" altLang="en-US" sz="1800"/>
          </a:p>
          <a:p>
            <a:pPr marL="0" indent="0">
              <a:buNone/>
            </a:pPr>
            <a:endParaRPr lang="zh-CN" altLang="en-US" sz="1800"/>
          </a:p>
          <a:p>
            <a:pPr marL="0" indent="0">
              <a:buNone/>
            </a:pPr>
            <a:endParaRPr lang="zh-CN" altLang="en-US" sz="1800"/>
          </a:p>
          <a:p>
            <a:pPr marL="0" indent="0">
              <a:buNone/>
            </a:pPr>
            <a:endParaRPr lang="zh-CN" altLang="en-US" sz="1800"/>
          </a:p>
          <a:p>
            <a:pPr marL="0" indent="0">
              <a:buNone/>
            </a:pPr>
            <a:endParaRPr lang="zh-CN" altLang="en-US" sz="1800"/>
          </a:p>
          <a:p>
            <a:pPr marL="0" indent="0">
              <a:buNone/>
            </a:pPr>
            <a:endParaRPr lang="zh-CN" altLang="en-US" sz="1800"/>
          </a:p>
          <a:p>
            <a:pPr marL="0" indent="0">
              <a:buNone/>
            </a:pPr>
            <a:r>
              <a:rPr lang="en-US" altLang="zh-CN" sz="1800"/>
              <a:t>                                          </a:t>
            </a:r>
            <a:r>
              <a:rPr lang="en-US" altLang="zh-CN" sz="1400"/>
              <a:t>  图12-17 起保停控制电路电气安装接线图</a:t>
            </a:r>
            <a:endParaRPr lang="en-US" altLang="zh-CN" sz="1400"/>
          </a:p>
        </p:txBody>
      </p:sp>
      <p:pic>
        <p:nvPicPr>
          <p:cNvPr id="4" name="图片 -2147482521" descr="IMG_25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48510" y="1515110"/>
            <a:ext cx="6327140" cy="355600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2"/>
    </p:custData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marL="0" indent="0">
              <a:buNone/>
            </a:pPr>
            <a:r>
              <a:rPr lang="en-US" altLang="zh-CN"/>
              <a:t>   </a:t>
            </a:r>
            <a:r>
              <a:rPr lang="en-US" altLang="zh-CN" sz="1800"/>
              <a:t>  </a:t>
            </a:r>
            <a:r>
              <a:rPr lang="zh-CN" altLang="en-US" sz="1800"/>
              <a:t>3. 安装三相异步电动机电气控制线路</a:t>
            </a:r>
            <a:endParaRPr lang="zh-CN" altLang="en-US" sz="1800"/>
          </a:p>
          <a:p>
            <a:pPr marL="0" indent="0">
              <a:buNone/>
            </a:pPr>
            <a:r>
              <a:rPr lang="en-US" altLang="zh-CN" sz="1800"/>
              <a:t>    </a:t>
            </a:r>
            <a:r>
              <a:rPr lang="zh-CN" altLang="en-US" sz="1800"/>
              <a:t>（1）板前明线布线的工艺要求</a:t>
            </a:r>
            <a:endParaRPr lang="zh-CN" altLang="en-US" sz="1800"/>
          </a:p>
          <a:p>
            <a:pPr marL="0" indent="0">
              <a:buNone/>
            </a:pPr>
            <a:r>
              <a:rPr lang="en-US" altLang="zh-CN" sz="1800"/>
              <a:t>      </a:t>
            </a:r>
            <a:r>
              <a:rPr lang="zh-CN" altLang="en-US" sz="1800"/>
              <a:t>①</a:t>
            </a:r>
            <a:r>
              <a:rPr lang="zh-CN" altLang="en-US" sz="1800"/>
              <a:t> 布线通道尽可能少，同路并行导线按主、控电路分类，单层密排，紧贴安装面板布线。</a:t>
            </a:r>
            <a:endParaRPr lang="zh-CN" altLang="en-US" sz="1800"/>
          </a:p>
          <a:p>
            <a:pPr marL="0" indent="0">
              <a:buNone/>
            </a:pPr>
            <a:r>
              <a:rPr lang="en-US" altLang="zh-CN" sz="1800"/>
              <a:t>      </a:t>
            </a:r>
            <a:r>
              <a:rPr lang="zh-CN" altLang="en-US" sz="1800"/>
              <a:t>②</a:t>
            </a:r>
            <a:r>
              <a:rPr lang="zh-CN" altLang="en-US" sz="1800"/>
              <a:t> 同一平面的导线应高低一致。</a:t>
            </a:r>
            <a:endParaRPr lang="zh-CN" altLang="en-US" sz="1800"/>
          </a:p>
          <a:p>
            <a:pPr marL="0" indent="0">
              <a:buNone/>
            </a:pPr>
            <a:r>
              <a:rPr lang="en-US" altLang="zh-CN" sz="1800"/>
              <a:t>      </a:t>
            </a:r>
            <a:r>
              <a:rPr lang="zh-CN" altLang="en-US" sz="1800"/>
              <a:t>③</a:t>
            </a:r>
            <a:r>
              <a:rPr lang="zh-CN" altLang="en-US" sz="1800"/>
              <a:t> 布线应横平竖直，导线与接线螺栓连接时，应打羊眼圈，并按顺时针旋转，不允许反圈。对瓦片式接点，导线连接时，直线插入接点固定即可。</a:t>
            </a:r>
            <a:endParaRPr lang="zh-CN" altLang="en-US" sz="1800"/>
          </a:p>
          <a:p>
            <a:pPr marL="0" indent="0">
              <a:buNone/>
            </a:pPr>
            <a:r>
              <a:rPr lang="en-US" altLang="zh-CN" sz="1800"/>
              <a:t>     </a:t>
            </a:r>
            <a:r>
              <a:rPr lang="zh-CN" altLang="en-US" sz="1800"/>
              <a:t>④</a:t>
            </a:r>
            <a:r>
              <a:rPr lang="zh-CN" altLang="en-US" sz="1800"/>
              <a:t>布线时不得损伤线芯和破坏导线绝缘。</a:t>
            </a:r>
            <a:endParaRPr lang="zh-CN" altLang="en-US" sz="1800"/>
          </a:p>
          <a:p>
            <a:pPr marL="0" indent="0">
              <a:buNone/>
            </a:pPr>
            <a:r>
              <a:rPr lang="en-US" altLang="zh-CN" sz="1800"/>
              <a:t>      </a:t>
            </a:r>
            <a:r>
              <a:rPr lang="zh-CN" altLang="en-US" sz="1800"/>
              <a:t>⑤导</a:t>
            </a:r>
            <a:r>
              <a:rPr lang="zh-CN" altLang="en-US" sz="1800"/>
              <a:t>导线与接线端子或接线桩连接时，不得压绝缘层及露铜过长。在每根剥去绝缘层导线的两端套上编码套管。</a:t>
            </a:r>
            <a:endParaRPr lang="zh-CN" altLang="en-US" sz="1800"/>
          </a:p>
          <a:p>
            <a:pPr marL="0" indent="0">
              <a:buNone/>
            </a:pPr>
            <a:endParaRPr lang="zh-CN" altLang="en-US" sz="1800"/>
          </a:p>
        </p:txBody>
      </p:sp>
    </p:spTree>
    <p:custDataLst>
      <p:tags r:id="rId1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>
              <a:sym typeface="+mn-ea"/>
            </a:endParaRPr>
          </a:p>
        </p:txBody>
      </p:sp>
      <p:pic>
        <p:nvPicPr>
          <p:cNvPr id="6" name="内容占位符 5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4029710" y="952500"/>
            <a:ext cx="4656455" cy="1600835"/>
          </a:xfrm>
          <a:prstGeom prst="rect">
            <a:avLst/>
          </a:prstGeom>
        </p:spPr>
      </p:pic>
      <p:sp>
        <p:nvSpPr>
          <p:cNvPr id="4" name="内容占位符 2"/>
          <p:cNvSpPr>
            <a:spLocks noGrp="1"/>
          </p:cNvSpPr>
          <p:nvPr/>
        </p:nvSpPr>
        <p:spPr>
          <a:xfrm>
            <a:off x="669925" y="1438275"/>
            <a:ext cx="10984865" cy="5192395"/>
          </a:xfrm>
          <a:prstGeom prst="rect">
            <a:avLst/>
          </a:prstGeo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algn="l">
              <a:lnSpc>
                <a:spcPct val="100000"/>
              </a:lnSpc>
              <a:buClrTx/>
              <a:buSzTx/>
              <a:buFontTx/>
              <a:buNone/>
            </a:pPr>
            <a:r>
              <a:rPr lang="en-US" altLang="zh-CN" sz="2000">
                <a:sym typeface="+mn-ea"/>
              </a:rPr>
              <a:t>                                                 </a:t>
            </a:r>
            <a:endParaRPr sz="1400" spc="0">
              <a:latin typeface="+mn-lt"/>
              <a:ea typeface="+mn-ea"/>
              <a:sym typeface="+mn-ea"/>
            </a:endParaRPr>
          </a:p>
          <a:p>
            <a:pPr marL="0" algn="l">
              <a:lnSpc>
                <a:spcPct val="100000"/>
              </a:lnSpc>
              <a:buClrTx/>
              <a:buSzTx/>
              <a:buFontTx/>
              <a:buNone/>
            </a:pPr>
            <a:endParaRPr sz="1400" spc="0">
              <a:latin typeface="+mn-lt"/>
              <a:ea typeface="+mn-ea"/>
              <a:sym typeface="+mn-ea"/>
            </a:endParaRPr>
          </a:p>
          <a:p>
            <a:pPr marL="0" algn="l">
              <a:lnSpc>
                <a:spcPct val="110000"/>
              </a:lnSpc>
              <a:buClrTx/>
              <a:buSzTx/>
              <a:buFontTx/>
              <a:buNone/>
            </a:pPr>
            <a:r>
              <a:rPr lang="en-US" altLang="zh-CN" sz="1400" spc="0">
                <a:latin typeface="+mn-lt"/>
                <a:ea typeface="+mn-ea"/>
                <a:sym typeface="+mn-ea"/>
              </a:rPr>
              <a:t>    </a:t>
            </a:r>
            <a:endParaRPr lang="en-US" altLang="zh-CN" sz="1400" spc="0">
              <a:latin typeface="+mn-lt"/>
              <a:ea typeface="+mn-ea"/>
              <a:sym typeface="+mn-ea"/>
            </a:endParaRPr>
          </a:p>
          <a:p>
            <a:pPr marL="0" algn="l">
              <a:lnSpc>
                <a:spcPct val="110000"/>
              </a:lnSpc>
              <a:buClrTx/>
              <a:buSzTx/>
              <a:buFontTx/>
              <a:buNone/>
            </a:pPr>
            <a:r>
              <a:rPr lang="en-US" altLang="zh-CN" sz="1400" spc="0">
                <a:latin typeface="+mn-lt"/>
                <a:ea typeface="+mn-ea"/>
                <a:sym typeface="+mn-ea"/>
              </a:rPr>
              <a:t>                                                                                           图 １２ － １ 电阻器色环的表示含义</a:t>
            </a:r>
            <a:endParaRPr lang="en-US" altLang="zh-CN" sz="1400" spc="0">
              <a:latin typeface="+mn-lt"/>
              <a:ea typeface="+mn-ea"/>
              <a:sym typeface="+mn-ea"/>
            </a:endParaRPr>
          </a:p>
          <a:p>
            <a:pPr marL="0" algn="l">
              <a:lnSpc>
                <a:spcPct val="110000"/>
              </a:lnSpc>
              <a:buClrTx/>
              <a:buSzTx/>
              <a:buFontTx/>
              <a:buNone/>
            </a:pPr>
            <a:r>
              <a:rPr lang="en-US" altLang="zh-CN" sz="1400" spc="0">
                <a:latin typeface="+mn-lt"/>
                <a:ea typeface="+mn-ea"/>
                <a:sym typeface="+mn-ea"/>
              </a:rPr>
              <a:t>      </a:t>
            </a:r>
            <a:r>
              <a:rPr altLang="zh-CN" sz="1800">
                <a:sym typeface="+mn-ea"/>
              </a:rPr>
              <a:t>（２） 电阻器、 电位器的检测</a:t>
            </a:r>
            <a:endParaRPr altLang="zh-CN" sz="1800">
              <a:sym typeface="+mn-ea"/>
            </a:endParaRPr>
          </a:p>
          <a:p>
            <a:pPr marL="0" algn="l">
              <a:lnSpc>
                <a:spcPct val="110000"/>
              </a:lnSpc>
              <a:buClrTx/>
              <a:buSzTx/>
              <a:buFontTx/>
              <a:buNone/>
            </a:pPr>
            <a:r>
              <a:rPr altLang="zh-CN" sz="1800">
                <a:sym typeface="+mn-ea"/>
              </a:rPr>
              <a:t>       通常在测试 ± ５％ 、 ± １０％ 、 ± ２０％ 的电阻器时， 可采用万用表、 电桥进行检查， 看其阻值是否与标称值相符。 还要注意每个电阻器所承受的电压、 功率是否合适。</a:t>
            </a:r>
            <a:endParaRPr altLang="zh-CN" sz="1800">
              <a:sym typeface="+mn-ea"/>
            </a:endParaRPr>
          </a:p>
          <a:p>
            <a:pPr marL="0" algn="l">
              <a:lnSpc>
                <a:spcPct val="110000"/>
              </a:lnSpc>
              <a:buClrTx/>
              <a:buSzTx/>
              <a:buFontTx/>
              <a:buNone/>
            </a:pPr>
            <a:r>
              <a:rPr altLang="zh-CN" sz="1800">
                <a:sym typeface="+mn-ea"/>
              </a:rPr>
              <a:t>      ２.电容器</a:t>
            </a:r>
            <a:endParaRPr altLang="zh-CN" sz="1800">
              <a:sym typeface="+mn-ea"/>
            </a:endParaRPr>
          </a:p>
          <a:p>
            <a:pPr marL="0" algn="l">
              <a:lnSpc>
                <a:spcPct val="110000"/>
              </a:lnSpc>
              <a:buClrTx/>
              <a:buSzTx/>
              <a:buFontTx/>
              <a:buNone/>
            </a:pPr>
            <a:r>
              <a:rPr altLang="zh-CN" sz="1800">
                <a:sym typeface="+mn-ea"/>
              </a:rPr>
              <a:t>       （１） 电容器的主要参数</a:t>
            </a:r>
            <a:endParaRPr altLang="zh-CN" sz="1800">
              <a:sym typeface="+mn-ea"/>
            </a:endParaRPr>
          </a:p>
          <a:p>
            <a:pPr marL="0" algn="l">
              <a:lnSpc>
                <a:spcPct val="110000"/>
              </a:lnSpc>
              <a:buClrTx/>
              <a:buSzTx/>
              <a:buFontTx/>
              <a:buNone/>
            </a:pPr>
            <a:r>
              <a:rPr altLang="zh-CN" sz="1800">
                <a:sym typeface="+mn-ea"/>
              </a:rPr>
              <a:t>       电容容量的大小就是表示能储存电能的大小， 电容对交流信号的阻碍作用称为容抗， 它与交流信号的频率和电容容量有关。 电容器的标称容量和误差一般标在电容器外壳上。</a:t>
            </a:r>
            <a:endParaRPr altLang="zh-CN" sz="1800">
              <a:sym typeface="+mn-ea"/>
            </a:endParaRPr>
          </a:p>
          <a:p>
            <a:pPr marL="0" algn="l">
              <a:lnSpc>
                <a:spcPct val="110000"/>
              </a:lnSpc>
              <a:buClrTx/>
              <a:buSzTx/>
              <a:buFontTx/>
              <a:buNone/>
            </a:pPr>
            <a:r>
              <a:rPr altLang="zh-CN" sz="1800">
                <a:sym typeface="+mn-ea"/>
              </a:rPr>
              <a:t>      电容器的工作电压不允许超过其额定工作电压， 否则会出现击穿， 严重的会因漏电发热， 产生爆裂事故。 对有极性电容器 （电解电容）， 不允许反极性使用， 否则会产生爆裂事故。</a:t>
            </a:r>
            <a:endParaRPr altLang="zh-CN" sz="1800">
              <a:sym typeface="+mn-ea"/>
            </a:endParaRPr>
          </a:p>
          <a:p>
            <a:pPr marL="0" algn="l">
              <a:lnSpc>
                <a:spcPct val="110000"/>
              </a:lnSpc>
              <a:buClrTx/>
              <a:buSzTx/>
              <a:buFontTx/>
              <a:buNone/>
            </a:pPr>
            <a:r>
              <a:rPr altLang="zh-CN" sz="1800">
                <a:sym typeface="+mn-ea"/>
              </a:rPr>
              <a:t>     </a:t>
            </a:r>
            <a:r>
              <a:rPr lang="en-US" altLang="zh-CN" sz="1400" spc="0">
                <a:latin typeface="+mn-lt"/>
                <a:ea typeface="+mn-ea"/>
                <a:sym typeface="+mn-ea"/>
              </a:rPr>
              <a:t>     </a:t>
            </a:r>
            <a:endParaRPr lang="en-US" altLang="zh-CN" sz="1400" spc="0">
              <a:latin typeface="+mn-lt"/>
              <a:ea typeface="+mn-ea"/>
              <a:sym typeface="+mn-ea"/>
            </a:endParaRPr>
          </a:p>
          <a:p>
            <a:pPr marL="0" algn="l">
              <a:lnSpc>
                <a:spcPct val="100000"/>
              </a:lnSpc>
              <a:buClrTx/>
              <a:buSzTx/>
              <a:buFontTx/>
              <a:buNone/>
            </a:pPr>
            <a:endParaRPr sz="1400" spc="0">
              <a:latin typeface="+mn-lt"/>
              <a:ea typeface="+mn-ea"/>
              <a:sym typeface="+mn-ea"/>
            </a:endParaRPr>
          </a:p>
          <a:p>
            <a:pPr marL="0" algn="l">
              <a:lnSpc>
                <a:spcPct val="100000"/>
              </a:lnSpc>
              <a:buClrTx/>
              <a:buSzTx/>
              <a:buFontTx/>
              <a:buNone/>
            </a:pPr>
            <a:r>
              <a:rPr sz="1400" spc="0">
                <a:latin typeface="+mn-lt"/>
                <a:ea typeface="+mn-ea"/>
                <a:sym typeface="+mn-ea"/>
              </a:rPr>
              <a:t> </a:t>
            </a:r>
            <a:r>
              <a:rPr lang="en-US" altLang="zh-CN" sz="1400" spc="0">
                <a:latin typeface="+mn-lt"/>
                <a:ea typeface="+mn-ea"/>
                <a:sym typeface="+mn-ea"/>
              </a:rPr>
              <a:t>                     </a:t>
            </a:r>
            <a:endParaRPr sz="1400" spc="0">
              <a:latin typeface="+mn-lt"/>
              <a:ea typeface="+mn-ea"/>
              <a:sym typeface="+mn-ea"/>
            </a:endParaRPr>
          </a:p>
          <a:p>
            <a:pPr marL="0" algn="l">
              <a:lnSpc>
                <a:spcPct val="100000"/>
              </a:lnSpc>
              <a:buClrTx/>
              <a:buSzTx/>
              <a:buFontTx/>
              <a:buNone/>
            </a:pPr>
            <a:endParaRPr lang="en-US" altLang="zh-CN" sz="2000"/>
          </a:p>
          <a:p>
            <a:pPr marL="0" indent="0">
              <a:buNone/>
            </a:pPr>
            <a:endParaRPr sz="2000">
              <a:sym typeface="+mn-ea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marL="0" indent="0">
              <a:buNone/>
            </a:pPr>
            <a:r>
              <a:rPr lang="en-US" altLang="zh-CN"/>
              <a:t>  </a:t>
            </a:r>
            <a:r>
              <a:rPr lang="en-US" altLang="zh-CN" sz="1800"/>
              <a:t>  </a:t>
            </a:r>
            <a:r>
              <a:rPr lang="zh-CN" altLang="en-US" sz="1800"/>
              <a:t>⑥</a:t>
            </a:r>
            <a:r>
              <a:rPr lang="zh-CN" altLang="en-US" sz="1800"/>
              <a:t>一个电器元件接线端子上的连接导线不得多于两根，每节接线端子板上的连接导线一般只允许连接一根。</a:t>
            </a:r>
            <a:endParaRPr lang="zh-CN" altLang="en-US" sz="1800"/>
          </a:p>
          <a:p>
            <a:pPr marL="0" indent="0">
              <a:buNone/>
            </a:pPr>
            <a:r>
              <a:rPr lang="en-US" altLang="zh-CN" sz="1800"/>
              <a:t>    </a:t>
            </a:r>
            <a:r>
              <a:rPr sz="1800"/>
              <a:t>⑦</a:t>
            </a:r>
            <a:r>
              <a:rPr lang="zh-CN" altLang="en-US" sz="1800"/>
              <a:t>同一元件、同一回路的不同接点的导线间距离应一致。</a:t>
            </a:r>
            <a:endParaRPr lang="zh-CN" altLang="en-US" sz="1800"/>
          </a:p>
          <a:p>
            <a:pPr marL="0" indent="0">
              <a:buNone/>
            </a:pPr>
            <a:r>
              <a:rPr lang="en-US" altLang="zh-CN" sz="1800"/>
              <a:t>   </a:t>
            </a:r>
            <a:r>
              <a:rPr lang="zh-CN" altLang="en-US" sz="1800"/>
              <a:t>（2）根据安装接线图接线</a:t>
            </a:r>
            <a:endParaRPr lang="zh-CN" altLang="en-US" sz="1800"/>
          </a:p>
          <a:p>
            <a:pPr marL="0" indent="0">
              <a:buNone/>
            </a:pPr>
            <a:r>
              <a:rPr lang="en-US" altLang="zh-CN" sz="1800"/>
              <a:t>      首先接主电路部分， 再对控制电路部分接线</a:t>
            </a:r>
            <a:endParaRPr lang="en-US" altLang="zh-CN" sz="1800"/>
          </a:p>
          <a:p>
            <a:pPr marL="0" indent="0">
              <a:buNone/>
            </a:pPr>
            <a:r>
              <a:rPr lang="en-US" altLang="zh-CN" sz="1800"/>
              <a:t>    </a:t>
            </a:r>
            <a:r>
              <a:rPr lang="zh-CN" altLang="en-US" sz="1800"/>
              <a:t>4.调试三相异步电动机电气控制线路</a:t>
            </a:r>
            <a:endParaRPr lang="zh-CN" altLang="en-US" sz="1800"/>
          </a:p>
          <a:p>
            <a:pPr marL="0" indent="0">
              <a:buNone/>
            </a:pPr>
            <a:r>
              <a:rPr lang="en-US" altLang="zh-CN" sz="1800"/>
              <a:t>   </a:t>
            </a:r>
            <a:r>
              <a:rPr lang="zh-CN" altLang="en-US" sz="1800"/>
              <a:t>（1）不通电测试（以电动机正反转控制电路来说明）</a:t>
            </a:r>
            <a:endParaRPr lang="zh-CN" altLang="en-US" sz="1800"/>
          </a:p>
          <a:p>
            <a:pPr marL="0" indent="0">
              <a:buNone/>
            </a:pPr>
            <a:r>
              <a:rPr lang="en-US" altLang="zh-CN" sz="1800"/>
              <a:t>    </a:t>
            </a:r>
            <a:r>
              <a:rPr lang="zh-CN" altLang="en-US" sz="1800"/>
              <a:t>①</a:t>
            </a:r>
            <a:r>
              <a:rPr lang="zh-CN" altLang="en-US" sz="1800"/>
              <a:t>主电路的检查</a:t>
            </a:r>
            <a:endParaRPr lang="zh-CN" altLang="en-US" sz="1800"/>
          </a:p>
          <a:p>
            <a:pPr marL="0" indent="0">
              <a:buNone/>
            </a:pPr>
            <a:r>
              <a:rPr lang="en-US" altLang="zh-CN" sz="1800"/>
              <a:t>     ａ.</a:t>
            </a:r>
            <a:r>
              <a:rPr lang="zh-CN" altLang="en-US" sz="1800"/>
              <a:t>按查线号法检查：用查线号法逐线核对，检查主电路时，可以手动来模拟受电线圈励磁吸合时的情况进行检查。</a:t>
            </a:r>
            <a:endParaRPr lang="zh-CN" altLang="en-US" sz="1800"/>
          </a:p>
          <a:p>
            <a:pPr marL="0" indent="0">
              <a:buNone/>
            </a:pPr>
            <a:endParaRPr lang="zh-CN" altLang="en-US" sz="1800"/>
          </a:p>
        </p:txBody>
      </p:sp>
    </p:spTree>
    <p:custDataLst>
      <p:tags r:id="rId1"/>
    </p:custData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marL="0" indent="0">
              <a:buNone/>
            </a:pPr>
            <a:r>
              <a:rPr lang="en-US" altLang="zh-CN"/>
              <a:t>  </a:t>
            </a:r>
            <a:r>
              <a:rPr lang="en-US" altLang="zh-CN" sz="1800"/>
              <a:t>    ｂ.</a:t>
            </a:r>
            <a:r>
              <a:rPr lang="zh-CN" altLang="en-US" sz="1800"/>
              <a:t>万用表检查法：将万用表打到R×10 档(调零),断开控制线路, 用表笔分别测U11、V</a:t>
            </a:r>
            <a:r>
              <a:rPr lang="en-US" altLang="zh-CN" sz="1800"/>
              <a:t>11</a:t>
            </a:r>
            <a:r>
              <a:rPr lang="zh-CN" altLang="en-US" sz="1800"/>
              <a:t> 、W11 之间的阻值为∞ ；按下KM₁触点架，测得阻值应为电动机两相绕组直流电阻串联的阻值，松开KM₁ 的触点架。按下KM₂ 触点架，测得同样结果。将KM₁ 和 KM₂ 触点架同时按下，测得阻值为零，说明换相正确。</a:t>
            </a:r>
            <a:endParaRPr lang="zh-CN" altLang="en-US" sz="1800"/>
          </a:p>
          <a:p>
            <a:pPr marL="0" indent="0">
              <a:buNone/>
            </a:pPr>
            <a:r>
              <a:rPr lang="en-US" altLang="zh-CN" sz="1800"/>
              <a:t>    </a:t>
            </a:r>
            <a:r>
              <a:rPr lang="zh-CN" altLang="en-US" sz="1800"/>
              <a:t>②</a:t>
            </a:r>
            <a:r>
              <a:rPr lang="zh-CN" altLang="en-US" sz="1800"/>
              <a:t>控制线路的检查</a:t>
            </a:r>
            <a:endParaRPr lang="zh-CN" altLang="en-US" sz="1800"/>
          </a:p>
          <a:p>
            <a:pPr marL="0" indent="0">
              <a:buNone/>
            </a:pPr>
            <a:r>
              <a:rPr lang="en-US" altLang="zh-CN" sz="1800"/>
              <a:t>     </a:t>
            </a:r>
            <a:r>
              <a:rPr lang="zh-CN" altLang="en-US" sz="1800"/>
              <a:t>用查线号法对照原理和接线图分别检查按钮、自锁触点和联锁触点的布线；用万用表检查控制电路，连接FU₂，检查自锁触点、互锁触点、按钮、热继电器常闭触点、熔断器等的通断情况。</a:t>
            </a:r>
            <a:endParaRPr lang="zh-CN" altLang="en-US" sz="1800"/>
          </a:p>
          <a:p>
            <a:pPr marL="0" indent="0">
              <a:buNone/>
            </a:pPr>
            <a:r>
              <a:rPr lang="en-US" altLang="zh-CN" sz="1800"/>
              <a:t>      </a:t>
            </a:r>
            <a:r>
              <a:rPr lang="zh-CN" altLang="en-US" sz="1800"/>
              <a:t>③</a:t>
            </a:r>
            <a:r>
              <a:rPr lang="zh-CN" altLang="en-US" sz="1800"/>
              <a:t>检查起动、停止和按钮控制</a:t>
            </a:r>
            <a:endParaRPr lang="zh-CN" altLang="en-US" sz="1800"/>
          </a:p>
          <a:p>
            <a:pPr marL="0" indent="0">
              <a:buNone/>
            </a:pPr>
            <a:r>
              <a:rPr lang="en-US" altLang="zh-CN" sz="1800"/>
              <a:t>      </a:t>
            </a:r>
            <a:r>
              <a:rPr lang="zh-CN" altLang="en-US" sz="1800"/>
              <a:t>按下SB₂ 测得 KM₁ 线圈的电阻值，同时按下SB₁, 测得阻值为∞。同时按下SB₂ 和 SB₃测得阻值为∞ ，松开SB₂, 测得 KM₂ 线圈的阻值。</a:t>
            </a:r>
            <a:endParaRPr lang="zh-CN" altLang="en-US" sz="1800"/>
          </a:p>
          <a:p>
            <a:pPr marL="0" indent="0">
              <a:buNone/>
            </a:pPr>
            <a:r>
              <a:rPr lang="en-US" altLang="zh-CN" sz="1800"/>
              <a:t>    </a:t>
            </a:r>
            <a:r>
              <a:rPr sz="1800"/>
              <a:t>④</a:t>
            </a:r>
            <a:r>
              <a:rPr lang="zh-CN" altLang="en-US" sz="1800"/>
              <a:t>检查自锁、联锁控制</a:t>
            </a:r>
            <a:endParaRPr lang="zh-CN" altLang="en-US" sz="1800"/>
          </a:p>
          <a:p>
            <a:pPr marL="0" indent="0">
              <a:buNone/>
            </a:pPr>
            <a:r>
              <a:rPr lang="en-US" altLang="zh-CN" sz="1800"/>
              <a:t>    </a:t>
            </a:r>
            <a:r>
              <a:rPr lang="zh-CN" altLang="en-US" sz="1800"/>
              <a:t>按下KM₁ 触点架，测得KM₁ 线圈的电阻值，同时按下KM₂ 触点架，测得阻值为 ∞ 。反 之，按下KM₂ 触点架，测得 KM₂ 线圈阻值，同时按下KM₁ 触点架，测得阻值为∞。</a:t>
            </a:r>
            <a:endParaRPr lang="zh-CN" altLang="en-US" sz="1800"/>
          </a:p>
          <a:p>
            <a:pPr marL="0" indent="0">
              <a:buNone/>
            </a:pPr>
            <a:endParaRPr lang="zh-CN" altLang="en-US" sz="1800"/>
          </a:p>
        </p:txBody>
      </p:sp>
    </p:spTree>
    <p:custDataLst>
      <p:tags r:id="rId1"/>
    </p:custData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marL="0" indent="0">
              <a:buNone/>
            </a:pPr>
            <a:r>
              <a:rPr lang="en-US" altLang="zh-CN"/>
              <a:t>   </a:t>
            </a:r>
            <a:r>
              <a:rPr lang="en-US" altLang="zh-CN" sz="1800"/>
              <a:t> </a:t>
            </a:r>
            <a:r>
              <a:rPr lang="zh-CN" altLang="en-US" sz="1800"/>
              <a:t>（2）通电试车</a:t>
            </a:r>
            <a:endParaRPr lang="zh-CN" altLang="en-US" sz="1800"/>
          </a:p>
          <a:p>
            <a:pPr marL="0" indent="0">
              <a:buNone/>
            </a:pPr>
            <a:r>
              <a:rPr lang="en-US" altLang="zh-CN" sz="1800"/>
              <a:t>     </a:t>
            </a:r>
            <a:r>
              <a:rPr lang="zh-CN" altLang="en-US" sz="1800"/>
              <a:t>接电前必须征得教师同意，并由教师接通电源和现场监护。</a:t>
            </a:r>
            <a:endParaRPr lang="zh-CN" altLang="en-US" sz="1800"/>
          </a:p>
          <a:p>
            <a:pPr marL="0" indent="0">
              <a:buNone/>
            </a:pPr>
            <a:r>
              <a:rPr lang="en-US" altLang="zh-CN" sz="1800"/>
              <a:t>     </a:t>
            </a:r>
            <a:r>
              <a:rPr lang="zh-CN" altLang="en-US" sz="1800"/>
              <a:t>①</a:t>
            </a:r>
            <a:r>
              <a:rPr lang="zh-CN" altLang="en-US" sz="1800"/>
              <a:t> 做好线路板的安装检查后，按安全操作规定进行试运行，即一人操作， 一人监护。</a:t>
            </a:r>
            <a:endParaRPr lang="zh-CN" altLang="en-US" sz="1800"/>
          </a:p>
          <a:p>
            <a:pPr marL="0" indent="0">
              <a:buNone/>
            </a:pPr>
            <a:r>
              <a:rPr lang="en-US" altLang="zh-CN" sz="1800"/>
              <a:t>     </a:t>
            </a:r>
            <a:r>
              <a:rPr lang="zh-CN" altLang="en-US" sz="1800"/>
              <a:t>②</a:t>
            </a:r>
            <a:r>
              <a:rPr lang="zh-CN" altLang="en-US" sz="1800"/>
              <a:t> 先合上QF, 检查三相电源。在确保电动机不接入的情况下，按下 SB₂, 接触器 KM₁ 触点架吸合，按下SB₃ 接触器KM₁ 释放， KM₂ 触点架吸合。按下SB₁,  接触器 KM₂ 释放。</a:t>
            </a:r>
            <a:endParaRPr lang="zh-CN" altLang="en-US" sz="1800"/>
          </a:p>
          <a:p>
            <a:pPr marL="0" indent="0">
              <a:buNone/>
            </a:pPr>
            <a:r>
              <a:rPr lang="en-US" altLang="zh-CN" sz="1800"/>
              <a:t>     </a:t>
            </a:r>
            <a:r>
              <a:rPr lang="zh-CN" altLang="en-US" sz="1800"/>
              <a:t>③</a:t>
            </a:r>
            <a:r>
              <a:rPr lang="zh-CN" altLang="en-US" sz="1800"/>
              <a:t> 断开QF,接上电动机。再合上QF, 按下SB₂,电动机正转。按下SB₃,电动机反转。 按下SB₁, 电动机停转。</a:t>
            </a:r>
            <a:endParaRPr lang="zh-CN" altLang="en-US" sz="1800"/>
          </a:p>
          <a:p>
            <a:pPr marL="0" indent="0">
              <a:buNone/>
            </a:pPr>
            <a:r>
              <a:rPr lang="zh-CN" altLang="en-US" sz="1800"/>
              <a:t>二、  技能训练</a:t>
            </a:r>
            <a:endParaRPr lang="zh-CN" altLang="en-US" sz="1800"/>
          </a:p>
          <a:p>
            <a:pPr marL="0" indent="0">
              <a:buNone/>
            </a:pPr>
            <a:r>
              <a:rPr lang="en-US" altLang="zh-CN" sz="1800"/>
              <a:t>     </a:t>
            </a:r>
            <a:r>
              <a:rPr lang="zh-CN" altLang="en-US" sz="1800"/>
              <a:t>1.实训目的</a:t>
            </a:r>
            <a:endParaRPr lang="zh-CN" altLang="en-US" sz="1800"/>
          </a:p>
          <a:p>
            <a:pPr marL="0" indent="0">
              <a:buNone/>
            </a:pPr>
            <a:r>
              <a:rPr lang="en-US" altLang="zh-CN" sz="1800"/>
              <a:t>    </a:t>
            </a:r>
            <a:r>
              <a:rPr lang="zh-CN" altLang="en-US" sz="1800"/>
              <a:t>掌握电气控制线路电气元件布置图、安装接线图绘制方法。</a:t>
            </a:r>
            <a:endParaRPr lang="zh-CN" altLang="en-US" sz="1800"/>
          </a:p>
          <a:p>
            <a:pPr marL="0" indent="0">
              <a:buNone/>
            </a:pPr>
            <a:r>
              <a:rPr lang="en-US" altLang="zh-CN" sz="1800"/>
              <a:t>    </a:t>
            </a:r>
            <a:r>
              <a:rPr lang="zh-CN" altLang="en-US" sz="1800"/>
              <a:t>会安装、调试三相异步电动机电气控制线路。</a:t>
            </a:r>
            <a:endParaRPr lang="zh-CN" altLang="en-US" sz="1800"/>
          </a:p>
          <a:p>
            <a:pPr marL="0" indent="0">
              <a:buNone/>
            </a:pPr>
            <a:endParaRPr lang="zh-CN" altLang="en-US" sz="1800"/>
          </a:p>
        </p:txBody>
      </p:sp>
    </p:spTree>
    <p:custDataLst>
      <p:tags r:id="rId1"/>
    </p:custData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marL="0" algn="l">
              <a:buClrTx/>
              <a:buSzTx/>
              <a:buNone/>
            </a:pPr>
            <a:r>
              <a:rPr lang="en-US" altLang="zh-CN"/>
              <a:t>  </a:t>
            </a:r>
            <a:r>
              <a:rPr lang="en-US" altLang="zh-CN" sz="2000"/>
              <a:t>  </a:t>
            </a:r>
            <a:r>
              <a:rPr sz="1800"/>
              <a:t> </a:t>
            </a:r>
            <a:r>
              <a:rPr lang="zh-CN" altLang="en-US" sz="1800"/>
              <a:t>2. 实训设备</a:t>
            </a:r>
            <a:endParaRPr lang="zh-CN" altLang="en-US" sz="1800"/>
          </a:p>
          <a:p>
            <a:pPr marL="0" algn="l">
              <a:buClrTx/>
              <a:buSzTx/>
              <a:buNone/>
            </a:pPr>
            <a:r>
              <a:rPr sz="1800"/>
              <a:t>     </a:t>
            </a:r>
            <a:r>
              <a:rPr lang="zh-CN" altLang="en-US" sz="1800"/>
              <a:t>绕线式、笼形三相异步电动机，交流接触器、按钮一组、网孔实验板、熔断器、空气开关、热继电器、接线端子、导线若干、万用表、电工工具一套。</a:t>
            </a:r>
            <a:endParaRPr lang="zh-CN" altLang="en-US" sz="1800"/>
          </a:p>
          <a:p>
            <a:pPr marL="0" algn="l">
              <a:buClrTx/>
              <a:buSzTx/>
              <a:buNone/>
            </a:pPr>
            <a:r>
              <a:rPr sz="1800"/>
              <a:t>     </a:t>
            </a:r>
            <a:r>
              <a:rPr lang="zh-CN" altLang="en-US" sz="1800"/>
              <a:t>3. 实训内容</a:t>
            </a:r>
            <a:endParaRPr lang="zh-CN" altLang="en-US" sz="1800"/>
          </a:p>
          <a:p>
            <a:pPr marL="0" indent="0">
              <a:buNone/>
            </a:pPr>
            <a:r>
              <a:rPr lang="en-US" altLang="zh-CN" sz="2000"/>
              <a:t>     </a:t>
            </a:r>
            <a:r>
              <a:rPr lang="zh-CN" altLang="en-US" sz="2000"/>
              <a:t>按要求进行三相异步电动机正反转电气控制线路安装接线。</a:t>
            </a:r>
            <a:endParaRPr lang="zh-CN" altLang="en-US" sz="2000"/>
          </a:p>
          <a:p>
            <a:pPr marL="0" indent="0">
              <a:buNone/>
            </a:pPr>
            <a:r>
              <a:rPr lang="en-US" altLang="zh-CN" sz="2000"/>
              <a:t>     </a:t>
            </a:r>
            <a:r>
              <a:rPr lang="zh-CN" altLang="en-US" sz="2000"/>
              <a:t>①</a:t>
            </a:r>
            <a:r>
              <a:rPr lang="zh-CN" altLang="en-US" sz="2000"/>
              <a:t> 仔细观察电气原理图，认识图中各个电器符号的含义，明确各个电器元件的作用， 认真分析其工作原理。</a:t>
            </a:r>
            <a:endParaRPr lang="zh-CN" altLang="en-US" sz="2000"/>
          </a:p>
          <a:p>
            <a:pPr marL="0" indent="0">
              <a:buNone/>
            </a:pPr>
            <a:r>
              <a:rPr lang="en-US" altLang="zh-CN" sz="2000"/>
              <a:t>    </a:t>
            </a:r>
            <a:r>
              <a:rPr lang="zh-CN" altLang="en-US" sz="2000"/>
              <a:t>②</a:t>
            </a:r>
            <a:r>
              <a:rPr lang="zh-CN" altLang="en-US" sz="2000"/>
              <a:t> 按原理图中给出的电器元件列出元器件明细表。</a:t>
            </a:r>
            <a:endParaRPr lang="zh-CN" altLang="en-US" sz="2000"/>
          </a:p>
          <a:p>
            <a:pPr marL="0" indent="0">
              <a:buNone/>
            </a:pPr>
            <a:r>
              <a:rPr lang="en-US" altLang="zh-CN" sz="2000"/>
              <a:t>    </a:t>
            </a:r>
            <a:r>
              <a:rPr lang="zh-CN" altLang="en-US" sz="2000"/>
              <a:t>③</a:t>
            </a:r>
            <a:r>
              <a:rPr lang="zh-CN" altLang="en-US" sz="2000"/>
              <a:t> 根据电气原理图，画出电器布置图。</a:t>
            </a:r>
            <a:endParaRPr lang="zh-CN" altLang="en-US" sz="2000"/>
          </a:p>
          <a:p>
            <a:pPr marL="0" indent="0">
              <a:buNone/>
            </a:pPr>
            <a:r>
              <a:rPr lang="en-US" altLang="zh-CN" sz="2000"/>
              <a:t>    </a:t>
            </a:r>
            <a:r>
              <a:rPr lang="zh-CN" altLang="en-US" sz="2000"/>
              <a:t>④</a:t>
            </a:r>
            <a:r>
              <a:rPr lang="zh-CN" altLang="en-US" sz="2000"/>
              <a:t> 按电器布置图，将各电器元件安装在网孔实验板上。</a:t>
            </a:r>
            <a:endParaRPr lang="zh-CN" altLang="en-US" sz="2000"/>
          </a:p>
          <a:p>
            <a:pPr marL="0" indent="0">
              <a:buNone/>
            </a:pPr>
            <a:r>
              <a:rPr lang="en-US" altLang="zh-CN" sz="2000"/>
              <a:t>   </a:t>
            </a:r>
            <a:r>
              <a:rPr sz="2000"/>
              <a:t>⑤</a:t>
            </a:r>
            <a:r>
              <a:rPr lang="zh-CN" altLang="en-US" sz="2000"/>
              <a:t> 根据电器布置图及电气原理图绘制安装接线图。</a:t>
            </a:r>
            <a:endParaRPr lang="zh-CN" altLang="en-US" sz="2000"/>
          </a:p>
          <a:p>
            <a:pPr marL="0" indent="0">
              <a:buNone/>
            </a:pPr>
            <a:r>
              <a:rPr lang="en-US" altLang="zh-CN" sz="2000"/>
              <a:t>   </a:t>
            </a:r>
            <a:endParaRPr lang="zh-CN" altLang="en-US" sz="2000"/>
          </a:p>
        </p:txBody>
      </p:sp>
    </p:spTree>
    <p:custDataLst>
      <p:tags r:id="rId1"/>
    </p:custData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marL="0" indent="0">
              <a:buNone/>
            </a:pPr>
            <a:r>
              <a:rPr lang="en-US" altLang="zh-CN"/>
              <a:t>    </a:t>
            </a:r>
            <a:r>
              <a:rPr sz="1800"/>
              <a:t>⑥</a:t>
            </a:r>
            <a:r>
              <a:rPr lang="zh-CN" altLang="en-US" sz="1800"/>
              <a:t> 按电气线路安装的工艺要求进行接线训练。</a:t>
            </a:r>
            <a:endParaRPr lang="zh-CN" altLang="en-US" sz="1800"/>
          </a:p>
          <a:p>
            <a:pPr marL="0" indent="0">
              <a:buNone/>
            </a:pPr>
            <a:r>
              <a:rPr lang="en-US" altLang="zh-CN" sz="1800"/>
              <a:t>    </a:t>
            </a:r>
            <a:r>
              <a:rPr lang="zh-CN" altLang="en-US" sz="1800"/>
              <a:t>⑦</a:t>
            </a:r>
            <a:r>
              <a:rPr lang="zh-CN" altLang="en-US" sz="1800"/>
              <a:t> 在完成接线情况下，进行线路的不通电测试。</a:t>
            </a:r>
            <a:endParaRPr lang="zh-CN" altLang="en-US" sz="1800"/>
          </a:p>
          <a:p>
            <a:pPr marL="0" indent="0">
              <a:buNone/>
            </a:pPr>
            <a:r>
              <a:rPr lang="en-US" altLang="zh-CN" sz="1800"/>
              <a:t>    </a:t>
            </a:r>
            <a:r>
              <a:rPr sz="1800"/>
              <a:t>⑧</a:t>
            </a:r>
            <a:r>
              <a:rPr lang="zh-CN" altLang="en-US" sz="1800"/>
              <a:t>完成通电试车。</a:t>
            </a:r>
            <a:endParaRPr lang="zh-CN" altLang="en-US" sz="1800"/>
          </a:p>
          <a:p>
            <a:pPr marL="0" indent="0">
              <a:buNone/>
            </a:pPr>
            <a:endParaRPr lang="zh-CN" altLang="en-US" sz="1800"/>
          </a:p>
        </p:txBody>
      </p:sp>
    </p:spTree>
    <p:custDataLst>
      <p:tags r:id="rId1"/>
    </p:custData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pPr algn="l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</a:pPr>
            <a:r>
              <a:rPr lang="en-US" altLang="zh-CN"/>
              <a:t>                       </a:t>
            </a:r>
            <a:r>
              <a:rPr lang="zh-CN" altLang="en-US" sz="2000"/>
              <a:t> </a:t>
            </a:r>
            <a:r>
              <a:rPr lang="en-US" altLang="zh-CN" sz="2000"/>
              <a:t>实训四  焊接技能训练</a:t>
            </a:r>
            <a:endParaRPr lang="en-US" altLang="zh-CN" sz="200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925" y="952500"/>
            <a:ext cx="10852150" cy="5707380"/>
          </a:xfrm>
        </p:spPr>
        <p:txBody>
          <a:bodyPr/>
          <a:p>
            <a:pPr marL="0" indent="0">
              <a:buNone/>
            </a:pPr>
            <a:r>
              <a:rPr lang="zh-CN" altLang="en-US" sz="1800"/>
              <a:t>一、 相关知识 </a:t>
            </a:r>
            <a:endParaRPr lang="zh-CN" altLang="en-US" sz="1800"/>
          </a:p>
          <a:p>
            <a:pPr marL="0" indent="0">
              <a:buNone/>
            </a:pPr>
            <a:r>
              <a:rPr lang="en-US" altLang="zh-CN" sz="1800"/>
              <a:t>    </a:t>
            </a:r>
            <a:r>
              <a:rPr lang="zh-CN" altLang="en-US" sz="1800"/>
              <a:t>1. 锡焊工具</a:t>
            </a:r>
            <a:endParaRPr lang="zh-CN" altLang="en-US" sz="1800"/>
          </a:p>
          <a:p>
            <a:pPr marL="0" indent="0">
              <a:buNone/>
            </a:pPr>
            <a:r>
              <a:rPr lang="zh-CN" altLang="en-US" sz="1800"/>
              <a:t> </a:t>
            </a:r>
            <a:r>
              <a:rPr lang="en-US" altLang="zh-CN" sz="1800"/>
              <a:t>    手工锡焊的主要工具是电烙铁。电烙铁是烙铁锡焊的热源，通常以电热丝作为热元件， 分内热式和外热式两种，其外形如图12-18所示。</a:t>
            </a:r>
            <a:endParaRPr lang="en-US" altLang="zh-CN" sz="1800"/>
          </a:p>
          <a:p>
            <a:pPr marL="0" indent="0">
              <a:buNone/>
            </a:pPr>
            <a:r>
              <a:rPr lang="en-US" altLang="zh-CN" sz="1800"/>
              <a:t>    电烙铁用毕， 要随时拔去电源插头， 以节约电力， 延长使用寿命和保证安全。</a:t>
            </a:r>
            <a:endParaRPr lang="en-US" altLang="zh-CN" sz="1800"/>
          </a:p>
          <a:p>
            <a:pPr marL="0" indent="0">
              <a:buNone/>
            </a:pPr>
            <a:r>
              <a:rPr lang="en-US" altLang="zh-CN" sz="1800"/>
              <a:t>    电烙铁在选用时主要考虑以下四个因素：设备的电路结构形式；被焊器件的吸热、散热状况；焊料的特性；使用是否方便。选用的电烙铁的功率、加热形式和烙铁头的形状等应满足上述四方面的要求。</a:t>
            </a:r>
            <a:endParaRPr lang="en-US" altLang="zh-CN" sz="1800"/>
          </a:p>
          <a:p>
            <a:pPr marL="0" indent="0">
              <a:buNone/>
            </a:pPr>
            <a:r>
              <a:rPr lang="en-US" altLang="zh-CN" sz="1800"/>
              <a:t>     烙铁头有多种形状，烙铁头的形状要适合焊接面的要求和焊点的密度。</a:t>
            </a:r>
            <a:endParaRPr lang="en-US" altLang="zh-CN" sz="1800"/>
          </a:p>
          <a:p>
            <a:pPr marL="0" indent="0">
              <a:buNone/>
            </a:pPr>
            <a:endParaRPr lang="zh-CN" altLang="en-US" sz="1800"/>
          </a:p>
          <a:p>
            <a:pPr marL="0" indent="0">
              <a:buNone/>
            </a:pPr>
            <a:r>
              <a:rPr lang="en-US" altLang="zh-CN" sz="1800"/>
              <a:t>                                               </a:t>
            </a:r>
            <a:endParaRPr lang="en-US" altLang="zh-CN" sz="1800"/>
          </a:p>
          <a:p>
            <a:pPr marL="0" indent="0">
              <a:buNone/>
            </a:pPr>
            <a:r>
              <a:rPr lang="en-US" altLang="zh-CN" sz="1400"/>
              <a:t>                                                    图12-18 电烙铁</a:t>
            </a:r>
            <a:endParaRPr lang="en-US" altLang="zh-CN" sz="1400"/>
          </a:p>
          <a:p>
            <a:pPr marL="0" indent="0">
              <a:buNone/>
            </a:pPr>
            <a:r>
              <a:rPr lang="en-US" altLang="zh-CN" sz="1400"/>
              <a:t>                                         (a)外热式电烙铁； (b)  内热式电烙铁</a:t>
            </a:r>
            <a:endParaRPr lang="en-US" altLang="zh-CN" sz="1400"/>
          </a:p>
        </p:txBody>
      </p:sp>
      <p:pic>
        <p:nvPicPr>
          <p:cNvPr id="1073742876" name="IM 362"/>
          <p:cNvPicPr/>
          <p:nvPr/>
        </p:nvPicPr>
        <p:blipFill>
          <a:blip r:embed="rId1"/>
          <a:stretch>
            <a:fillRect/>
          </a:stretch>
        </p:blipFill>
        <p:spPr>
          <a:xfrm>
            <a:off x="2828608" y="5003165"/>
            <a:ext cx="1081405" cy="61722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-2147482583"/>
          <p:cNvPicPr/>
          <p:nvPr/>
        </p:nvPicPr>
        <p:blipFill>
          <a:blip r:embed="rId2"/>
          <a:stretch>
            <a:fillRect/>
          </a:stretch>
        </p:blipFill>
        <p:spPr>
          <a:xfrm flipV="1">
            <a:off x="5327650" y="4902835"/>
            <a:ext cx="1536700" cy="71755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3"/>
    </p:custData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marL="0" indent="0">
              <a:buNone/>
            </a:pPr>
            <a:r>
              <a:rPr lang="en-US" altLang="zh-CN"/>
              <a:t>    </a:t>
            </a:r>
            <a:r>
              <a:rPr lang="en-US" altLang="zh-CN" sz="1800"/>
              <a:t>   </a:t>
            </a:r>
            <a:r>
              <a:rPr lang="zh-CN" altLang="en-US" sz="1800"/>
              <a:t>2.手工焊接的操作要领</a:t>
            </a:r>
            <a:endParaRPr lang="zh-CN" altLang="en-US" sz="1800"/>
          </a:p>
          <a:p>
            <a:pPr marL="0" indent="0">
              <a:buNone/>
            </a:pPr>
            <a:r>
              <a:rPr lang="en-US" altLang="zh-CN" sz="1800"/>
              <a:t>    </a:t>
            </a:r>
            <a:r>
              <a:rPr lang="zh-CN" altLang="en-US" sz="1800"/>
              <a:t>（1）电烙铁的拿法  电烙铁的拿法有三种，如图12-19所示。反握法动作稳定，长时间操作不易疲劳，适用于大功率电烙铁的操作；正握法适用于中等功率烙铁或带弯头烙铁的操作;一般在工作台上焊接操作时，大都采用提笔法。</a:t>
            </a:r>
            <a:endParaRPr lang="zh-CN" altLang="en-US" sz="1800"/>
          </a:p>
          <a:p>
            <a:pPr marL="0" indent="0">
              <a:buNone/>
            </a:pPr>
            <a:r>
              <a:rPr lang="zh-CN" altLang="en-US" sz="1800"/>
              <a:t> </a:t>
            </a:r>
            <a:r>
              <a:rPr lang="en-US" altLang="zh-CN" sz="1800"/>
              <a:t>                             </a:t>
            </a:r>
            <a:endParaRPr lang="zh-CN" altLang="en-US" sz="1800"/>
          </a:p>
          <a:p>
            <a:pPr marL="0" indent="0">
              <a:buNone/>
            </a:pPr>
            <a:endParaRPr lang="zh-CN" altLang="en-US" sz="1800"/>
          </a:p>
          <a:p>
            <a:pPr marL="0" indent="0">
              <a:buNone/>
            </a:pPr>
            <a:endParaRPr lang="zh-CN" altLang="en-US" sz="1800"/>
          </a:p>
          <a:p>
            <a:pPr marL="0" indent="0">
              <a:buNone/>
            </a:pPr>
            <a:r>
              <a:rPr lang="en-US" altLang="zh-CN" sz="1800"/>
              <a:t>                                                       </a:t>
            </a:r>
            <a:r>
              <a:rPr lang="en-US" altLang="zh-CN" sz="1400"/>
              <a:t> 图12-19 电烙铁的拿法</a:t>
            </a:r>
            <a:endParaRPr lang="en-US" altLang="zh-CN" sz="1400"/>
          </a:p>
          <a:p>
            <a:pPr marL="0" indent="0">
              <a:buNone/>
            </a:pPr>
            <a:r>
              <a:rPr lang="en-US" altLang="zh-CN" sz="1400"/>
              <a:t>                                                                 （a）反握法（b）正握法（c）提笔法</a:t>
            </a:r>
            <a:endParaRPr lang="en-US" altLang="zh-CN" sz="1400"/>
          </a:p>
          <a:p>
            <a:pPr marL="0" algn="l">
              <a:buClrTx/>
              <a:buSzTx/>
              <a:buNone/>
            </a:pPr>
            <a:r>
              <a:rPr lang="en-US" altLang="zh-CN" sz="1400"/>
              <a:t>     </a:t>
            </a:r>
            <a:r>
              <a:rPr sz="1800"/>
              <a:t>（2） 焊料供给方法  焊锡丝有两种拿法如图12-20所示。用拇指加食指轻轻捏住焊锡丝，端头留3mm~ 5mm，借助中指向焊接部位送料。焊料应在焊接部位达到焊接温度时供给，可迅速润湿被焊金属。</a:t>
            </a:r>
            <a:endParaRPr sz="1800"/>
          </a:p>
        </p:txBody>
      </p:sp>
      <p:pic>
        <p:nvPicPr>
          <p:cNvPr id="4" name="图片 -2147482574" descr="IMG_25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05275" y="2809875"/>
            <a:ext cx="3981450" cy="123825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2"/>
    </p:custData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marL="0" indent="0">
              <a:buNone/>
            </a:pPr>
            <a:endParaRPr lang="zh-CN" altLang="en-US"/>
          </a:p>
          <a:p>
            <a:pPr marL="0" indent="0">
              <a:buNone/>
            </a:pPr>
            <a:endParaRPr lang="zh-CN" altLang="en-US"/>
          </a:p>
          <a:p>
            <a:pPr marL="0" indent="0">
              <a:buNone/>
            </a:pPr>
            <a:endParaRPr lang="zh-CN" altLang="en-US"/>
          </a:p>
          <a:p>
            <a:pPr marL="0" indent="0">
              <a:buNone/>
            </a:pPr>
            <a:endParaRPr lang="zh-CN" altLang="en-US"/>
          </a:p>
          <a:p>
            <a:pPr marL="0" indent="0">
              <a:buNone/>
            </a:pPr>
            <a:endParaRPr lang="zh-CN" altLang="en-US"/>
          </a:p>
          <a:p>
            <a:pPr marL="0" indent="0">
              <a:buNone/>
            </a:pPr>
            <a:endParaRPr lang="zh-CN" altLang="en-US"/>
          </a:p>
          <a:p>
            <a:pPr marL="0" indent="0">
              <a:buNone/>
            </a:pPr>
            <a:r>
              <a:rPr lang="en-US" altLang="zh-CN"/>
              <a:t>    </a:t>
            </a:r>
            <a:r>
              <a:rPr lang="en-US" altLang="zh-CN" sz="1800"/>
              <a:t> </a:t>
            </a:r>
            <a:r>
              <a:rPr lang="zh-CN" altLang="en-US" sz="1800"/>
              <a:t>3. 手工焊接操作的基本步骤</a:t>
            </a:r>
            <a:endParaRPr lang="zh-CN" altLang="en-US" sz="1800"/>
          </a:p>
          <a:p>
            <a:pPr marL="0" indent="0">
              <a:buNone/>
            </a:pPr>
            <a:r>
              <a:rPr lang="en-US" altLang="zh-CN" sz="1800"/>
              <a:t>    </a:t>
            </a:r>
            <a:r>
              <a:rPr lang="zh-CN" altLang="en-US" sz="1800"/>
              <a:t> (1) 准备施焊  焊接前的准备包括焊接部位的清洁处理，元器件的安装，烙铁头保持干净并“吃”锡，以及其他焊料、焊剂和工具的准备。</a:t>
            </a:r>
            <a:endParaRPr lang="zh-CN" altLang="en-US" sz="1800"/>
          </a:p>
          <a:p>
            <a:pPr marL="0" indent="0">
              <a:buNone/>
            </a:pPr>
            <a:r>
              <a:rPr lang="zh-CN" altLang="en-US" sz="1800"/>
              <a:t> </a:t>
            </a:r>
            <a:r>
              <a:rPr lang="en-US" altLang="zh-CN" sz="1800"/>
              <a:t>    </a:t>
            </a:r>
            <a:r>
              <a:rPr lang="zh-CN" altLang="en-US" sz="1800"/>
              <a:t>(2) 加热焊件  使用烙铁头加热焊接部位，加热时烙铁头和连接点应有一定的接触面积和接触压力。</a:t>
            </a:r>
            <a:endParaRPr lang="zh-CN" altLang="en-US" sz="1800"/>
          </a:p>
          <a:p>
            <a:pPr marL="0" indent="0">
              <a:buNone/>
            </a:pPr>
            <a:r>
              <a:rPr lang="en-US" altLang="zh-CN" sz="1800"/>
              <a:t>    </a:t>
            </a:r>
            <a:r>
              <a:rPr lang="zh-CN" altLang="en-US" sz="1800"/>
              <a:t> (3) 送入焊料  加热焊件到所需温度后，即可在结合部加上适量的焊料，使之熔化并覆盖整个连接点。</a:t>
            </a:r>
            <a:endParaRPr lang="zh-CN" altLang="en-US" sz="1800"/>
          </a:p>
          <a:p>
            <a:pPr marL="0" indent="0">
              <a:buNone/>
            </a:pPr>
            <a:endParaRPr lang="zh-CN" altLang="en-US" sz="1800"/>
          </a:p>
          <a:p>
            <a:pPr marL="0" indent="0">
              <a:buNone/>
            </a:pPr>
            <a:endParaRPr lang="zh-CN" altLang="en-US" sz="1800"/>
          </a:p>
        </p:txBody>
      </p:sp>
      <p:pic>
        <p:nvPicPr>
          <p:cNvPr id="4" name="图片 -2147482573" descr="IMG_25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73600" y="953135"/>
            <a:ext cx="2844800" cy="17900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3556000" y="3101340"/>
            <a:ext cx="5080000" cy="655320"/>
          </a:xfrm>
          <a:prstGeom prst="rect">
            <a:avLst/>
          </a:prstGeom>
        </p:spPr>
        <p:txBody>
          <a:bodyPr>
            <a:spAutoFit/>
          </a:bodyPr>
          <a:p>
            <a:pPr marL="0" indent="1939925" algn="just" defTabSz="266700">
              <a:spcAft>
                <a:spcPct val="0"/>
              </a:spcAft>
            </a:pPr>
            <a:r>
              <a:rPr lang="en-US" altLang="zh-CN" sz="2000">
                <a:latin typeface="Times New Roman" panose="02020603050405020304"/>
                <a:ea typeface="宋体" panose="02010600030101010101" pitchFamily="2" charset="-122"/>
              </a:rPr>
              <a:t> </a:t>
            </a:r>
            <a:r>
              <a:rPr lang="zh-CN" altLang="en-US" sz="1400">
                <a:latin typeface="Times New Roman" panose="02020603050405020304"/>
                <a:ea typeface="宋体" panose="02010600030101010101" pitchFamily="2" charset="-122"/>
              </a:rPr>
              <a:t>图</a:t>
            </a:r>
            <a:r>
              <a:rPr lang="en-US" altLang="zh-CN" sz="1400">
                <a:latin typeface="Times New Roman" panose="02020603050405020304"/>
                <a:ea typeface="Times New Roman" panose="02020603050405020304"/>
              </a:rPr>
              <a:t>12-20</a:t>
            </a:r>
            <a:r>
              <a:rPr lang="en-US" altLang="zh-CN" sz="1400">
                <a:solidFill>
                  <a:srgbClr val="C00000"/>
                </a:solidFill>
                <a:latin typeface="Times New Roman" panose="02020603050405020304"/>
                <a:ea typeface="宋体" panose="02010600030101010101" pitchFamily="2" charset="-122"/>
              </a:rPr>
              <a:t> </a:t>
            </a:r>
            <a:r>
              <a:rPr lang="en-US" altLang="zh-CN" sz="1400">
                <a:latin typeface="Times New Roman" panose="02020603050405020304"/>
                <a:ea typeface="宋体" panose="02010600030101010101" pitchFamily="2" charset="-122"/>
              </a:rPr>
              <a:t> </a:t>
            </a:r>
            <a:r>
              <a:rPr lang="zh-CN" altLang="en-US" sz="1400">
                <a:latin typeface="Times New Roman" panose="02020603050405020304"/>
                <a:ea typeface="宋体" panose="02010600030101010101" pitchFamily="2" charset="-122"/>
              </a:rPr>
              <a:t>焊料的拿法</a:t>
            </a:r>
            <a:endParaRPr lang="zh-CN" altLang="en-US" sz="1400">
              <a:latin typeface="Times New Roman" panose="02020603050405020304"/>
              <a:ea typeface="宋体" panose="02010600030101010101" pitchFamily="2" charset="-122"/>
            </a:endParaRPr>
          </a:p>
          <a:p>
            <a:pPr marL="409575" indent="0" algn="just" defTabSz="266700">
              <a:lnSpc>
                <a:spcPts val="2000"/>
              </a:lnSpc>
              <a:spcAft>
                <a:spcPct val="0"/>
              </a:spcAft>
            </a:pPr>
            <a:r>
              <a:rPr lang="en-US" altLang="zh-CN" sz="1400">
                <a:latin typeface="Times New Roman" panose="02020603050405020304"/>
                <a:ea typeface="宋体" panose="02010600030101010101" pitchFamily="2" charset="-122"/>
              </a:rPr>
              <a:t>                       </a:t>
            </a:r>
            <a:r>
              <a:rPr lang="zh-CN" altLang="en-US" sz="140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1400">
                <a:latin typeface="宋体" panose="02010600030101010101" pitchFamily="2" charset="-122"/>
                <a:ea typeface="宋体" panose="02010600030101010101" pitchFamily="2" charset="-122"/>
              </a:rPr>
              <a:t>a</a:t>
            </a:r>
            <a:r>
              <a:rPr lang="zh-CN" altLang="en-US" sz="1400">
                <a:latin typeface="宋体" panose="02010600030101010101" pitchFamily="2" charset="-122"/>
                <a:ea typeface="宋体" panose="02010600030101010101" pitchFamily="2" charset="-122"/>
              </a:rPr>
              <a:t>）连续焊接时（</a:t>
            </a:r>
            <a:r>
              <a:rPr lang="en-US" altLang="zh-CN" sz="1400">
                <a:latin typeface="宋体" panose="02010600030101010101" pitchFamily="2" charset="-122"/>
                <a:ea typeface="宋体" panose="02010600030101010101" pitchFamily="2" charset="-122"/>
              </a:rPr>
              <a:t>b</a:t>
            </a:r>
            <a:r>
              <a:rPr lang="zh-CN" altLang="en-US" sz="1400">
                <a:latin typeface="宋体" panose="02010600030101010101" pitchFamily="2" charset="-122"/>
                <a:ea typeface="宋体" panose="02010600030101010101" pitchFamily="2" charset="-122"/>
              </a:rPr>
              <a:t>）断续焊接时</a:t>
            </a:r>
            <a:endParaRPr lang="zh-CN" altLang="en-US" sz="14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marL="0" indent="0">
              <a:buNone/>
            </a:pPr>
            <a:r>
              <a:rPr lang="zh-CN" altLang="en-US"/>
              <a:t> </a:t>
            </a:r>
            <a:r>
              <a:rPr lang="en-US" altLang="zh-CN"/>
              <a:t>   </a:t>
            </a:r>
            <a:r>
              <a:rPr lang="en-US" altLang="zh-CN" sz="1800"/>
              <a:t> </a:t>
            </a:r>
            <a:r>
              <a:rPr lang="zh-CN" altLang="en-US" sz="1800"/>
              <a:t>(4) 冷却焊点  当焊料熔化一定量后，移开焊丝和烙铁头，使焊点自然冷却，严禁用嘴吹或其他强制冷却方法。在整个焊件凝固过程中，连接点不应受到任何外力的影响而改变位置。</a:t>
            </a:r>
            <a:endParaRPr lang="zh-CN" altLang="en-US" sz="1800"/>
          </a:p>
          <a:p>
            <a:pPr marL="0" indent="0">
              <a:buNone/>
            </a:pPr>
            <a:r>
              <a:rPr lang="zh-CN" altLang="en-US" sz="1800"/>
              <a:t> </a:t>
            </a:r>
            <a:r>
              <a:rPr lang="en-US" altLang="zh-CN" sz="1800"/>
              <a:t>   </a:t>
            </a:r>
            <a:r>
              <a:rPr lang="zh-CN" altLang="en-US" sz="1800"/>
              <a:t>(5) 清洗焊面  检查有无漏焊、错焊、虚焊和假焊，发现问题应重焊。对残留在焊点周围的焊剂、油污和灰尘应及时清洗。</a:t>
            </a:r>
            <a:endParaRPr lang="zh-CN" altLang="en-US" sz="1800"/>
          </a:p>
          <a:p>
            <a:pPr marL="0" indent="0">
              <a:buNone/>
            </a:pPr>
            <a:r>
              <a:rPr lang="en-US" altLang="zh-CN" sz="1800"/>
              <a:t>     </a:t>
            </a:r>
            <a:r>
              <a:rPr lang="zh-CN" altLang="en-US" sz="1800"/>
              <a:t>4．锡焊操作时应该注意的问题</a:t>
            </a:r>
            <a:endParaRPr lang="zh-CN" altLang="en-US" sz="1800"/>
          </a:p>
          <a:p>
            <a:pPr marL="0" indent="0">
              <a:buNone/>
            </a:pPr>
            <a:r>
              <a:rPr lang="en-US" altLang="zh-CN" sz="1800"/>
              <a:t>    </a:t>
            </a:r>
            <a:r>
              <a:rPr lang="zh-CN" altLang="en-US" sz="1800"/>
              <a:t> (1) 保持烙铁的清洁  焊接时烙铁头长期处于高温状态，接触焊剂等杂质，其表面很易氧化并沾上一层黑色杂质，几乎形成隔热层，影响加热效果。因此要经常保持烙铁头的清洁，可用湿布或湿棉纱清理。</a:t>
            </a:r>
            <a:endParaRPr lang="zh-CN" altLang="en-US" sz="1800"/>
          </a:p>
          <a:p>
            <a:pPr marL="0" indent="0">
              <a:buNone/>
            </a:pPr>
            <a:r>
              <a:rPr lang="zh-CN" altLang="en-US" sz="1800"/>
              <a:t> </a:t>
            </a:r>
            <a:r>
              <a:rPr lang="en-US" altLang="zh-CN" sz="1800"/>
              <a:t>    </a:t>
            </a:r>
            <a:r>
              <a:rPr lang="zh-CN" altLang="en-US" sz="1800"/>
              <a:t>(2) 掌握恰当的加热温度  温度过低、加热不充分会使焊料不充分润湿被焊金属，形成焊点夹渣、虚焊等。温度过高，一是液态锡过热，烙铁头撤离时会造成焊点拉尖．同时失去光泽，表面粗糙；二是会使焊剂迅速汽化，失去助焊作用；三是可能使印刷电路板的铜箔过热而脱离板基。因此加热温度不可过低也不可过高。</a:t>
            </a:r>
            <a:endParaRPr lang="zh-CN" altLang="en-US" sz="1800"/>
          </a:p>
        </p:txBody>
      </p:sp>
    </p:spTree>
    <p:custDataLst>
      <p:tags r:id="rId1"/>
    </p:custData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marL="0" indent="0">
              <a:buNone/>
            </a:pPr>
            <a:r>
              <a:rPr lang="en-US" altLang="zh-CN"/>
              <a:t>     </a:t>
            </a:r>
            <a:r>
              <a:rPr lang="zh-CN" altLang="en-US" sz="1800"/>
              <a:t> (3) 焊锡凝固前不可移动焊件  焊锡凝固前移动焊件或振动，会造成“冷焊”，使焊点表面无光泽，内部结构疏松，有气隙和裂缝，导电性能差，甚至成为“虚焊”点。</a:t>
            </a:r>
            <a:endParaRPr lang="zh-CN" altLang="en-US" sz="1800"/>
          </a:p>
          <a:p>
            <a:pPr marL="0" indent="0">
              <a:buNone/>
            </a:pPr>
            <a:r>
              <a:rPr lang="en-US" altLang="zh-CN" sz="1800"/>
              <a:t>    </a:t>
            </a:r>
            <a:r>
              <a:rPr lang="zh-CN" altLang="en-US" sz="1800"/>
              <a:t> </a:t>
            </a:r>
            <a:r>
              <a:rPr lang="en-US" altLang="zh-CN" sz="1800"/>
              <a:t> </a:t>
            </a:r>
            <a:r>
              <a:rPr lang="zh-CN" altLang="en-US" sz="1800"/>
              <a:t>(4) 焊锡要适量  过量的焊锡不但浪费了锡材料、而且增加了焊接时间。在高密度的电路中，过量的锡还可能造成隐性短路。但焊锡太少不能形成牢固的结合，使导线易脱落。</a:t>
            </a:r>
            <a:endParaRPr lang="zh-CN" altLang="en-US" sz="1800"/>
          </a:p>
          <a:p>
            <a:pPr marL="0" indent="0">
              <a:buNone/>
            </a:pPr>
            <a:r>
              <a:rPr lang="zh-CN" altLang="en-US" sz="1800"/>
              <a:t> </a:t>
            </a:r>
            <a:r>
              <a:rPr lang="en-US" altLang="zh-CN" sz="1800"/>
              <a:t>    </a:t>
            </a:r>
            <a:r>
              <a:rPr lang="zh-CN" altLang="en-US" sz="1800"/>
              <a:t>(5) 焊剂不可过量  适量的焊剂是非常有用的，但量多时适得其反。过量的松香延长了加热时间，使焊点不洁净，尤其当加热时间不足时，又容易夹杂到焊锡中形成“夹渣”缺陷。</a:t>
            </a:r>
            <a:endParaRPr lang="zh-CN" altLang="en-US" sz="1800"/>
          </a:p>
          <a:p>
            <a:pPr marL="0" indent="0">
              <a:buNone/>
            </a:pPr>
            <a:r>
              <a:rPr lang="en-US" altLang="zh-CN" sz="1800"/>
              <a:t>     </a:t>
            </a:r>
            <a:r>
              <a:rPr lang="zh-CN" altLang="en-US" sz="1800"/>
              <a:t>(6) 焊接动作要快而准确  在焊接过程中，烙铁头不要挂锡太多。移动烙铁时，要注意不应使焊锡滴落在元器件及印刷电路板上，也不可碰到邻近的导线，以免短路。给焊件加热时，要靠烙铁头增加接触面积加快传送，而不要用烙铁对焊件而不要用烙铁对焊件加压加力，否则不仅加速了烙铁头的损耗，而且对元器件也造成了损坏。</a:t>
            </a:r>
            <a:endParaRPr lang="zh-CN" altLang="en-US" sz="1800"/>
          </a:p>
          <a:p>
            <a:pPr marL="0" indent="0">
              <a:buNone/>
            </a:pPr>
            <a:endParaRPr lang="zh-CN" altLang="en-US" sz="1800"/>
          </a:p>
        </p:txBody>
      </p:sp>
    </p:spTree>
    <p:custDataLst>
      <p:tags r:id="rId1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marL="0" algn="l">
              <a:lnSpc>
                <a:spcPct val="110000"/>
              </a:lnSpc>
              <a:buClrTx/>
              <a:buSzTx/>
              <a:buFontTx/>
              <a:buNone/>
            </a:pPr>
            <a:r>
              <a:rPr lang="en-US" altLang="zh-CN">
                <a:sym typeface="+mn-ea"/>
              </a:rPr>
              <a:t>   </a:t>
            </a:r>
            <a:r>
              <a:rPr altLang="zh-CN">
                <a:sym typeface="+mn-ea"/>
              </a:rPr>
              <a:t> </a:t>
            </a:r>
            <a:r>
              <a:rPr lang="en-US" altLang="zh-CN">
                <a:sym typeface="+mn-ea"/>
              </a:rPr>
              <a:t> </a:t>
            </a:r>
            <a:r>
              <a:rPr altLang="zh-CN" sz="1800">
                <a:sym typeface="+mn-ea"/>
              </a:rPr>
              <a:t>电容器的绝缘电阻是指电容器两极之间的电阻， 或称漏电阻。 总的来讲， 绝缘电阻越大越好。</a:t>
            </a:r>
            <a:endParaRPr altLang="zh-CN" sz="1800">
              <a:sym typeface="+mn-ea"/>
            </a:endParaRPr>
          </a:p>
          <a:p>
            <a:pPr marL="0" algn="l">
              <a:lnSpc>
                <a:spcPct val="110000"/>
              </a:lnSpc>
              <a:buClrTx/>
              <a:buSzTx/>
              <a:buFontTx/>
              <a:buNone/>
            </a:pPr>
            <a:r>
              <a:rPr altLang="zh-CN" sz="1800"/>
              <a:t>   </a:t>
            </a:r>
            <a:r>
              <a:rPr lang="zh-CN" altLang="zh-CN" sz="1800"/>
              <a:t>（２） 电容器的标称方法</a:t>
            </a:r>
            <a:endParaRPr lang="zh-CN" altLang="zh-CN" sz="1800"/>
          </a:p>
          <a:p>
            <a:pPr marL="0" algn="l">
              <a:lnSpc>
                <a:spcPct val="110000"/>
              </a:lnSpc>
              <a:buClrTx/>
              <a:buSzTx/>
              <a:buFontTx/>
              <a:buNone/>
            </a:pPr>
            <a:r>
              <a:rPr altLang="zh-CN" sz="1800"/>
              <a:t>    </a:t>
            </a:r>
            <a:r>
              <a:rPr lang="en-US" altLang="zh-CN" sz="1800"/>
              <a:t> </a:t>
            </a:r>
            <a:r>
              <a:rPr lang="zh-CN" altLang="zh-CN" sz="1800"/>
              <a:t>直标法： 即在电容器表面直接标出标称容量的数值和单位， 如 ４７０ ｐＦ、 ０</a:t>
            </a:r>
            <a:r>
              <a:rPr altLang="zh-CN" sz="1800"/>
              <a:t>.</a:t>
            </a:r>
            <a:r>
              <a:rPr lang="zh-CN" altLang="zh-CN" sz="1800"/>
              <a:t>２２ μＦ、１００ μＦ 等。</a:t>
            </a:r>
            <a:endParaRPr lang="zh-CN" altLang="zh-CN" sz="1800"/>
          </a:p>
          <a:p>
            <a:pPr marL="0" algn="l">
              <a:lnSpc>
                <a:spcPct val="110000"/>
              </a:lnSpc>
              <a:buClrTx/>
              <a:buSzTx/>
              <a:buFontTx/>
              <a:buNone/>
            </a:pPr>
            <a:r>
              <a:rPr altLang="zh-CN" sz="1800"/>
              <a:t>    </a:t>
            </a:r>
            <a:r>
              <a:rPr lang="en-US" altLang="zh-CN" sz="1800"/>
              <a:t> </a:t>
            </a:r>
            <a:r>
              <a:rPr lang="zh-CN" altLang="zh-CN" sz="1800"/>
              <a:t>全数字表示法： 全数字表示法的单位用 ｐＦ， 由三位数码构成： 第一位、 第二位表示容量的有效数字， 第三位表示在前两位有效数字后面加 “０” 的个数。</a:t>
            </a:r>
            <a:endParaRPr lang="zh-CN" altLang="zh-CN" sz="1800"/>
          </a:p>
          <a:p>
            <a:pPr marL="0" algn="l">
              <a:lnSpc>
                <a:spcPct val="110000"/>
              </a:lnSpc>
              <a:buClrTx/>
              <a:buSzTx/>
              <a:buFontTx/>
              <a:buNone/>
            </a:pPr>
            <a:r>
              <a:rPr lang="en-US" altLang="zh-CN" sz="1800"/>
              <a:t>    </a:t>
            </a:r>
            <a:r>
              <a:rPr lang="zh-CN" altLang="zh-CN" sz="1800"/>
              <a:t>字母表示法： 这种方法属于国际电工委员会推荐的表示法， 使用四个字母： ｐ （皮法）、</a:t>
            </a:r>
            <a:endParaRPr lang="zh-CN" altLang="zh-CN" sz="1800"/>
          </a:p>
          <a:p>
            <a:pPr marL="0" algn="l">
              <a:lnSpc>
                <a:spcPct val="110000"/>
              </a:lnSpc>
              <a:buClrTx/>
              <a:buSzTx/>
              <a:buFontTx/>
              <a:buNone/>
            </a:pPr>
            <a:r>
              <a:rPr lang="zh-CN" altLang="zh-CN" sz="1800"/>
              <a:t>ｎ（纳法）、 μ （微法）、 ｍ （毫法） 来表示电容器的容量单位。 通常用两个数夹一个字母表</a:t>
            </a:r>
            <a:endParaRPr lang="zh-CN" altLang="zh-CN" sz="1800"/>
          </a:p>
          <a:p>
            <a:pPr marL="0" algn="l">
              <a:lnSpc>
                <a:spcPct val="110000"/>
              </a:lnSpc>
              <a:buClrTx/>
              <a:buSzTx/>
              <a:buFontTx/>
              <a:buNone/>
            </a:pPr>
            <a:r>
              <a:rPr lang="zh-CN" altLang="zh-CN" sz="1800"/>
              <a:t>示电容器的标称容量， 字母前为容量值的整数， 字母后为容量值的小数。</a:t>
            </a:r>
            <a:endParaRPr lang="zh-CN" altLang="zh-CN" sz="1800"/>
          </a:p>
          <a:p>
            <a:pPr marL="0" algn="l">
              <a:lnSpc>
                <a:spcPct val="110000"/>
              </a:lnSpc>
              <a:buClrTx/>
              <a:buSzTx/>
              <a:buFontTx/>
              <a:buNone/>
            </a:pPr>
            <a:r>
              <a:rPr lang="en-US" altLang="zh-CN" sz="1800"/>
              <a:t>     </a:t>
            </a:r>
            <a:r>
              <a:rPr lang="zh-CN" altLang="zh-CN" sz="1800"/>
              <a:t>色标法： 电容器的色标与电阻器的色标相似。 色标通常有三种颜色， 沿着引线方向， 前</a:t>
            </a:r>
            <a:endParaRPr lang="zh-CN" altLang="zh-CN" sz="1800"/>
          </a:p>
          <a:p>
            <a:pPr marL="0" algn="l">
              <a:lnSpc>
                <a:spcPct val="110000"/>
              </a:lnSpc>
              <a:buClrTx/>
              <a:buSzTx/>
              <a:buFontTx/>
              <a:buNone/>
            </a:pPr>
            <a:r>
              <a:rPr lang="zh-CN" altLang="zh-CN" sz="1800"/>
              <a:t>两种色标表示有效数字， 第三色标表示有效数字后面零的个数， 单位为 ｐＦ。</a:t>
            </a:r>
            <a:endParaRPr lang="zh-CN" altLang="zh-CN" sz="1800"/>
          </a:p>
        </p:txBody>
      </p:sp>
    </p:spTree>
    <p:custDataLst>
      <p:tags r:id="rId1"/>
    </p:custData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marL="0" indent="0">
              <a:buNone/>
            </a:pPr>
            <a:r>
              <a:rPr lang="zh-CN" altLang="en-US" sz="1800"/>
              <a:t>二、 技能训练</a:t>
            </a:r>
            <a:endParaRPr lang="zh-CN" altLang="en-US" sz="1800"/>
          </a:p>
          <a:p>
            <a:pPr marL="0" indent="0">
              <a:buNone/>
            </a:pPr>
            <a:r>
              <a:rPr lang="en-US" altLang="zh-CN" sz="1800"/>
              <a:t>    </a:t>
            </a:r>
            <a:r>
              <a:rPr lang="zh-CN" altLang="en-US" sz="1800"/>
              <a:t>1.实训目的</a:t>
            </a:r>
            <a:endParaRPr lang="zh-CN" altLang="en-US" sz="1800"/>
          </a:p>
          <a:p>
            <a:pPr marL="0" indent="0">
              <a:buNone/>
            </a:pPr>
            <a:r>
              <a:rPr lang="en-US" altLang="zh-CN" sz="1800"/>
              <a:t>    </a:t>
            </a:r>
            <a:r>
              <a:rPr lang="zh-CN" altLang="en-US" sz="1800"/>
              <a:t>了解锡焊的基本知识，掌握锡焊的基本技能，领悟实际进行手工焊接方法、技巧。</a:t>
            </a:r>
            <a:endParaRPr lang="zh-CN" altLang="en-US" sz="1800"/>
          </a:p>
          <a:p>
            <a:pPr marL="0" indent="0">
              <a:buNone/>
            </a:pPr>
            <a:r>
              <a:rPr lang="en-US" altLang="zh-CN" sz="1800"/>
              <a:t>    </a:t>
            </a:r>
            <a:r>
              <a:rPr lang="zh-CN" altLang="en-US" sz="1800"/>
              <a:t>2.实训设备</a:t>
            </a:r>
            <a:endParaRPr lang="zh-CN" altLang="en-US" sz="1800"/>
          </a:p>
          <a:p>
            <a:pPr marL="0" indent="0">
              <a:buNone/>
            </a:pPr>
            <a:r>
              <a:rPr lang="en-US" altLang="zh-CN" sz="1800"/>
              <a:t>     </a:t>
            </a:r>
            <a:r>
              <a:rPr lang="zh-CN" altLang="en-US" sz="1800"/>
              <a:t>已经拆下了各种元件的印制电路板及元件；单芯导线、屏蔽线、焊接工具（电烙铁、镊子、尖嘴钳子）；松香；多股铜导线。</a:t>
            </a:r>
            <a:endParaRPr lang="zh-CN" altLang="en-US" sz="1800"/>
          </a:p>
          <a:p>
            <a:pPr marL="0" indent="0">
              <a:buNone/>
            </a:pPr>
            <a:r>
              <a:rPr lang="en-US" altLang="zh-CN" sz="1800"/>
              <a:t>     </a:t>
            </a:r>
            <a:r>
              <a:rPr lang="zh-CN" altLang="en-US" sz="1800"/>
              <a:t>3.实训内容</a:t>
            </a:r>
            <a:endParaRPr lang="zh-CN" altLang="en-US" sz="1800"/>
          </a:p>
          <a:p>
            <a:pPr marL="0" indent="0">
              <a:buNone/>
            </a:pPr>
            <a:r>
              <a:rPr lang="en-US" altLang="zh-CN" sz="1800"/>
              <a:t>     </a:t>
            </a:r>
            <a:r>
              <a:rPr lang="zh-CN" altLang="en-US" sz="1800"/>
              <a:t>①</a:t>
            </a:r>
            <a:r>
              <a:rPr lang="zh-CN" altLang="en-US" sz="1800"/>
              <a:t>将拆下的元件焊装回原位。</a:t>
            </a:r>
            <a:endParaRPr lang="zh-CN" altLang="en-US" sz="1800"/>
          </a:p>
          <a:p>
            <a:pPr marL="0" indent="0">
              <a:buNone/>
            </a:pPr>
            <a:r>
              <a:rPr lang="en-US" altLang="zh-CN" sz="1800"/>
              <a:t>     </a:t>
            </a:r>
            <a:r>
              <a:rPr sz="1800"/>
              <a:t>②</a:t>
            </a:r>
            <a:r>
              <a:rPr lang="zh-CN" altLang="en-US" sz="1800"/>
              <a:t>导线与塑件之间的焊接。</a:t>
            </a:r>
            <a:endParaRPr lang="zh-CN" altLang="en-US" sz="1800"/>
          </a:p>
          <a:p>
            <a:pPr marL="0" indent="0">
              <a:buNone/>
            </a:pPr>
            <a:r>
              <a:rPr lang="en-US" altLang="zh-CN" sz="1800"/>
              <a:t>     </a:t>
            </a:r>
            <a:r>
              <a:rPr lang="zh-CN" altLang="en-US" sz="1800"/>
              <a:t>③</a:t>
            </a:r>
            <a:r>
              <a:rPr lang="zh-CN" altLang="en-US" sz="1800"/>
              <a:t>用硬铜线焊接一个工艺品，请大家自己设计一个造型，如：奥运五环，自行车，伞，数字，文字等。</a:t>
            </a:r>
            <a:endParaRPr lang="zh-CN" altLang="en-US" sz="1800"/>
          </a:p>
          <a:p>
            <a:pPr marL="0" indent="0">
              <a:buNone/>
            </a:pPr>
            <a:endParaRPr lang="zh-CN" altLang="en-US" sz="1800"/>
          </a:p>
          <a:p>
            <a:pPr marL="0" indent="0">
              <a:buNone/>
            </a:pPr>
            <a:endParaRPr lang="zh-CN" altLang="en-US" sz="1800"/>
          </a:p>
        </p:txBody>
      </p:sp>
    </p:spTree>
    <p:custDataLst>
      <p:tags r:id="rId1"/>
    </p:custData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 </a:t>
            </a:r>
            <a:r>
              <a:rPr lang="en-US" altLang="zh-CN"/>
              <a:t>        </a:t>
            </a:r>
            <a:r>
              <a:rPr lang="en-US" altLang="zh-CN" sz="2000"/>
              <a:t> </a:t>
            </a:r>
            <a:r>
              <a:rPr lang="zh-CN" altLang="en-US" sz="2000"/>
              <a:t>实训五  叮咚音响电子门铃电路安装与调试</a:t>
            </a:r>
            <a:endParaRPr lang="zh-CN" altLang="en-US" sz="200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marL="0" indent="0">
              <a:buNone/>
            </a:pPr>
            <a:r>
              <a:rPr lang="en-US" altLang="zh-CN" sz="1600"/>
              <a:t>一、  电路原理图及工作原理分析</a:t>
            </a:r>
            <a:endParaRPr lang="zh-CN" altLang="en-US" sz="2000"/>
          </a:p>
          <a:p>
            <a:pPr marL="0" indent="0">
              <a:buNone/>
            </a:pPr>
            <a:endParaRPr lang="zh-CN" altLang="en-US" sz="2000"/>
          </a:p>
          <a:p>
            <a:pPr marL="0" indent="0">
              <a:buNone/>
            </a:pPr>
            <a:endParaRPr lang="zh-CN" altLang="en-US" sz="2000"/>
          </a:p>
          <a:p>
            <a:pPr marL="0" indent="0">
              <a:buNone/>
            </a:pPr>
            <a:endParaRPr lang="zh-CN" altLang="en-US" sz="2000"/>
          </a:p>
          <a:p>
            <a:pPr marL="0" indent="0">
              <a:buNone/>
            </a:pPr>
            <a:endParaRPr lang="zh-CN" altLang="en-US" sz="2000"/>
          </a:p>
          <a:p>
            <a:pPr marL="0" indent="0">
              <a:buNone/>
            </a:pPr>
            <a:endParaRPr lang="zh-CN" altLang="en-US" sz="2000"/>
          </a:p>
          <a:p>
            <a:pPr marL="0" indent="0">
              <a:buNone/>
            </a:pPr>
            <a:r>
              <a:rPr lang="en-US" altLang="zh-CN" sz="2000"/>
              <a:t>                                            </a:t>
            </a:r>
            <a:r>
              <a:rPr lang="en-US" altLang="zh-CN" sz="2000">
                <a:sym typeface="+mn-ea"/>
              </a:rPr>
              <a:t>  </a:t>
            </a:r>
            <a:r>
              <a:rPr lang="en-US" altLang="zh-CN" sz="1400">
                <a:sym typeface="+mn-ea"/>
              </a:rPr>
              <a:t>图12-21  电子门铃电路</a:t>
            </a:r>
            <a:endParaRPr lang="en-US" altLang="zh-CN" sz="1400"/>
          </a:p>
          <a:p>
            <a:pPr marL="0" indent="0">
              <a:buNone/>
            </a:pPr>
            <a:r>
              <a:rPr lang="en-US" altLang="zh-CN" sz="2000"/>
              <a:t>     </a:t>
            </a:r>
            <a:r>
              <a:rPr lang="en-US" altLang="zh-CN" sz="1800"/>
              <a:t> 图12-21电路是以一个</a:t>
            </a:r>
            <a:r>
              <a:rPr sz="1800">
                <a:sym typeface="+mn-ea"/>
              </a:rPr>
              <a:t>CB555</a:t>
            </a:r>
            <a:r>
              <a:rPr lang="en-US" altLang="zh-CN" sz="1800"/>
              <a:t>集成电路构成的的双音门铃，它发出的叮咚声音色优美悦耳。</a:t>
            </a:r>
            <a:endParaRPr lang="en-US" altLang="zh-CN" sz="1800"/>
          </a:p>
          <a:p>
            <a:pPr marL="0" indent="0">
              <a:buNone/>
            </a:pPr>
            <a:r>
              <a:rPr lang="en-US" altLang="zh-CN" sz="1800"/>
              <a:t>其中CB555、R1、R2、R3、VD1、VD2、C1组成一个多谐振荡器。SB为门铃按钮，平时处于断开状态。在SB关断的情况下，CB555的4脚为低电位，使CB555处于强制复位状态，3脚输出为低电位，扬声器不发声。</a:t>
            </a:r>
            <a:endParaRPr lang="en-US" altLang="zh-CN" sz="1800"/>
          </a:p>
          <a:p>
            <a:pPr marL="0" indent="0">
              <a:buNone/>
            </a:pPr>
            <a:r>
              <a:rPr lang="en-US" altLang="zh-CN" sz="2000"/>
              <a:t>                                       </a:t>
            </a:r>
            <a:endParaRPr lang="en-US" altLang="zh-CN" sz="1400"/>
          </a:p>
        </p:txBody>
      </p:sp>
      <p:pic>
        <p:nvPicPr>
          <p:cNvPr id="4" name="图片 -2147482550" descr="IMG_25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3750" y="1256665"/>
            <a:ext cx="4497070" cy="279273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2"/>
    </p:custData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925" y="982980"/>
            <a:ext cx="11201400" cy="5358130"/>
          </a:xfrm>
        </p:spPr>
        <p:txBody>
          <a:bodyPr/>
          <a:p>
            <a:pPr marL="0" indent="0">
              <a:buNone/>
            </a:pPr>
            <a:r>
              <a:rPr lang="en-US" altLang="zh-CN"/>
              <a:t>     </a:t>
            </a:r>
            <a:r>
              <a:rPr lang="zh-CN" altLang="en-US"/>
              <a:t>按下SB后，电源VCC通过VD2对C2快速充电到6V，CB555的4脚为高电位，CB555振荡器起振。此时电源通过VD1、R2、R3对C1进行充电，随着C1充电其两端电压升高超过</a:t>
            </a:r>
            <a:r>
              <a:rPr lang="en-US" altLang="zh-CN"/>
              <a:t>      </a:t>
            </a:r>
            <a:r>
              <a:rPr lang="zh-CN" altLang="en-US"/>
              <a:t>时，3脚输出为低电位，同时555内部放电管导通，C1开始放电，其放电回路为：C1→R3→芯片内部放电管→地。此时的振荡频率为：</a:t>
            </a:r>
            <a:endParaRPr lang="zh-CN" altLang="en-US"/>
          </a:p>
          <a:p>
            <a:pPr marL="0" indent="0">
              <a:buNone/>
            </a:pPr>
            <a:r>
              <a:rPr lang="en-US" altLang="zh-CN"/>
              <a:t>  </a:t>
            </a:r>
            <a:r>
              <a:rPr lang="zh-CN" altLang="en-US"/>
              <a:t>。此振荡信号从CB555的3脚输出驱动扬声器发出“叮......”的声音。</a:t>
            </a:r>
            <a:endParaRPr lang="zh-CN" altLang="en-US"/>
          </a:p>
          <a:p>
            <a:pPr marL="0" indent="0">
              <a:buNone/>
            </a:pPr>
            <a:r>
              <a:rPr lang="en-US" altLang="zh-CN"/>
              <a:t>    </a:t>
            </a:r>
            <a:r>
              <a:rPr lang="zh-CN" altLang="en-US"/>
              <a:t>当门铃按钮SB松开后，由于C2上已充电完成，即</a:t>
            </a:r>
            <a:r>
              <a:rPr>
                <a:sym typeface="+mn-ea"/>
              </a:rPr>
              <a:t>CB555</a:t>
            </a:r>
            <a:r>
              <a:rPr lang="zh-CN" altLang="en-US"/>
              <a:t>的4脚为高电位，</a:t>
            </a:r>
            <a:r>
              <a:rPr>
                <a:sym typeface="+mn-ea"/>
              </a:rPr>
              <a:t>CB555</a:t>
            </a:r>
            <a:r>
              <a:rPr lang="zh-CN" altLang="en-US"/>
              <a:t>振荡器仍会继续振荡，但这时C1的充电回路为：VCC→R1→R2→R3→C1，充电时间常数增大，</a:t>
            </a:r>
            <a:endParaRPr lang="zh-CN" altLang="en-US"/>
          </a:p>
          <a:p>
            <a:pPr marL="0" indent="0">
              <a:buNone/>
            </a:pPr>
            <a:endParaRPr lang="zh-CN" altLang="en-US"/>
          </a:p>
          <a:p>
            <a:pPr marL="0" indent="0">
              <a:buNone/>
            </a:pPr>
            <a:r>
              <a:rPr lang="en-US" altLang="zh-CN"/>
              <a:t>   </a:t>
            </a:r>
            <a:r>
              <a:rPr lang="zh-CN" altLang="en-US"/>
              <a:t>放电时间常数仍为R3C1。此时有 </a:t>
            </a:r>
            <a:r>
              <a:rPr lang="en-US" altLang="zh-CN"/>
              <a:t>                    </a:t>
            </a:r>
            <a:r>
              <a:rPr lang="zh-CN" altLang="en-US"/>
              <a:t>。可见，此频率比按下SB时的频率要低,随着C2上电压逐渐降低，当降到0.4V以下后，</a:t>
            </a:r>
            <a:r>
              <a:rPr>
                <a:sym typeface="+mn-ea"/>
              </a:rPr>
              <a:t>CB555</a:t>
            </a:r>
            <a:r>
              <a:rPr lang="zh-CN" altLang="en-US"/>
              <a:t>便处于强制复位状态，电路停振。所以C2放电至0.4V的时间也就是扬声器发出“咚”音频声响的时间。这样门铃在初始发高音“叮”声，后发“咚”即所谓“叮咚”门铃的效果。</a:t>
            </a:r>
            <a:endParaRPr lang="zh-CN" altLang="en-US"/>
          </a:p>
          <a:p>
            <a:pPr marL="0" indent="0">
              <a:buNone/>
            </a:pPr>
            <a:endParaRPr lang="zh-CN" altLang="en-US"/>
          </a:p>
          <a:p>
            <a:pPr marL="0" indent="0">
              <a:buNone/>
            </a:pPr>
            <a:endParaRPr lang="zh-CN" altLang="en-US"/>
          </a:p>
        </p:txBody>
      </p:sp>
      <p:graphicFrame>
        <p:nvGraphicFramePr>
          <p:cNvPr id="4" name="Object 84"/>
          <p:cNvGraphicFramePr>
            <a:graphicFrameLocks noChangeAspect="1"/>
          </p:cNvGraphicFramePr>
          <p:nvPr/>
        </p:nvGraphicFramePr>
        <p:xfrm>
          <a:off x="7548880" y="1257300"/>
          <a:ext cx="3683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1" imgW="368300" imgH="393700" progId="Equation.3">
                  <p:embed/>
                </p:oleObj>
              </mc:Choice>
              <mc:Fallback>
                <p:oleObj name="" r:id="rId1" imgW="368300" imgH="393700" progId="Equation.3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7548880" y="1257300"/>
                        <a:ext cx="368300" cy="3937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87"/>
          <p:cNvGraphicFramePr>
            <a:graphicFrameLocks noChangeAspect="1"/>
          </p:cNvGraphicFramePr>
          <p:nvPr/>
        </p:nvGraphicFramePr>
        <p:xfrm>
          <a:off x="10575290" y="1651000"/>
          <a:ext cx="12065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" name="" r:id="rId3" imgW="1206500" imgH="457200" progId="Equation.KSEE3">
                  <p:embed/>
                </p:oleObj>
              </mc:Choice>
              <mc:Fallback>
                <p:oleObj name="" r:id="rId3" imgW="1206500" imgH="457200" progId="Equation.KSEE3">
                  <p:embed/>
                  <p:pic>
                    <p:nvPicPr>
                      <p:cNvPr id="0" name="图片 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575290" y="1651000"/>
                        <a:ext cx="1206500" cy="4572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图片 -2147482523" descr="IMG_25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45940" y="3622993"/>
            <a:ext cx="1626870" cy="38798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6"/>
    </p:custData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marL="0" indent="0">
              <a:buNone/>
            </a:pPr>
            <a:r>
              <a:rPr lang="zh-CN" altLang="en-US" sz="1800"/>
              <a:t>二、 技能训练</a:t>
            </a:r>
            <a:endParaRPr lang="zh-CN" altLang="en-US" sz="1800"/>
          </a:p>
          <a:p>
            <a:pPr marL="0" indent="0">
              <a:buNone/>
            </a:pPr>
            <a:r>
              <a:rPr lang="en-US" altLang="zh-CN" sz="1800"/>
              <a:t>      </a:t>
            </a:r>
            <a:r>
              <a:rPr lang="zh-CN" altLang="en-US" sz="1800"/>
              <a:t>1．实训目的：</a:t>
            </a:r>
            <a:endParaRPr lang="zh-CN" altLang="en-US" sz="1800"/>
          </a:p>
          <a:p>
            <a:pPr marL="0" indent="0">
              <a:buNone/>
            </a:pPr>
            <a:r>
              <a:rPr lang="en-US" altLang="zh-CN" sz="1800"/>
              <a:t>      </a:t>
            </a:r>
            <a:r>
              <a:rPr lang="zh-CN" altLang="en-US" sz="1800"/>
              <a:t>认真研究</a:t>
            </a:r>
            <a:r>
              <a:rPr lang="en-US" altLang="zh-CN" sz="1800">
                <a:sym typeface="+mn-ea"/>
              </a:rPr>
              <a:t>CB555</a:t>
            </a:r>
            <a:r>
              <a:rPr lang="zh-CN" altLang="en-US" sz="1800"/>
              <a:t>的工作原理，提高</a:t>
            </a:r>
            <a:r>
              <a:rPr lang="en-US" altLang="zh-CN" sz="1800">
                <a:sym typeface="+mn-ea"/>
              </a:rPr>
              <a:t>CB555</a:t>
            </a:r>
            <a:r>
              <a:rPr lang="zh-CN" altLang="en-US" sz="1800"/>
              <a:t>的应用兴趣；会判断并检修</a:t>
            </a:r>
            <a:r>
              <a:rPr lang="en-US" altLang="zh-CN" sz="1800">
                <a:sym typeface="+mn-ea"/>
              </a:rPr>
              <a:t>CB555</a:t>
            </a:r>
            <a:r>
              <a:rPr lang="zh-CN" altLang="en-US" sz="1800"/>
              <a:t>振荡电路的简单故障；能安装并调试叮咚电子门铃电路。</a:t>
            </a:r>
            <a:endParaRPr lang="zh-CN" altLang="en-US" sz="1800"/>
          </a:p>
          <a:p>
            <a:pPr marL="0" indent="0">
              <a:buNone/>
            </a:pPr>
            <a:r>
              <a:rPr lang="en-US" altLang="zh-CN" sz="1800"/>
              <a:t>    </a:t>
            </a:r>
            <a:r>
              <a:rPr lang="zh-CN" altLang="en-US" sz="1800"/>
              <a:t>2．实训设备：</a:t>
            </a:r>
            <a:endParaRPr lang="zh-CN" altLang="en-US" sz="1800"/>
          </a:p>
          <a:p>
            <a:pPr marL="0" indent="0">
              <a:buNone/>
            </a:pPr>
            <a:r>
              <a:rPr lang="en-US" altLang="zh-CN" sz="1800"/>
              <a:t>    </a:t>
            </a:r>
            <a:r>
              <a:rPr lang="zh-CN" altLang="en-US" sz="1800"/>
              <a:t>①</a:t>
            </a:r>
            <a:r>
              <a:rPr lang="zh-CN" altLang="en-US" sz="1800"/>
              <a:t>电烙铁等常用电子装配工具。</a:t>
            </a:r>
            <a:endParaRPr lang="zh-CN" altLang="en-US" sz="1800"/>
          </a:p>
          <a:p>
            <a:pPr marL="0" indent="0">
              <a:buNone/>
            </a:pPr>
            <a:r>
              <a:rPr lang="en-US" altLang="zh-CN" sz="1800"/>
              <a:t>    </a:t>
            </a:r>
            <a:r>
              <a:rPr lang="zh-CN" altLang="en-US" sz="1800"/>
              <a:t>②</a:t>
            </a:r>
            <a:r>
              <a:rPr lang="zh-CN" altLang="en-US" sz="1800"/>
              <a:t>万用表、示波器等。</a:t>
            </a:r>
            <a:endParaRPr lang="zh-CN" altLang="en-US" sz="1800"/>
          </a:p>
          <a:p>
            <a:pPr marL="0" indent="0">
              <a:buNone/>
            </a:pPr>
            <a:r>
              <a:rPr lang="zh-CN" altLang="en-US" sz="1800"/>
              <a:t> </a:t>
            </a:r>
            <a:r>
              <a:rPr lang="en-US" altLang="zh-CN" sz="1800"/>
              <a:t>   ③直流电源、</a:t>
            </a:r>
            <a:r>
              <a:rPr lang="en-US" altLang="zh-CN" sz="1800">
                <a:sym typeface="+mn-ea"/>
              </a:rPr>
              <a:t>CB555</a:t>
            </a:r>
            <a:r>
              <a:rPr lang="en-US" altLang="zh-CN" sz="1800"/>
              <a:t>芯片、电阻、扬声器等。配套元件明细表如表12-5所示。</a:t>
            </a:r>
            <a:endParaRPr lang="en-US" altLang="zh-CN" sz="1800"/>
          </a:p>
          <a:p>
            <a:pPr marL="0" indent="0">
              <a:buNone/>
            </a:pPr>
            <a:endParaRPr lang="zh-CN" altLang="en-US"/>
          </a:p>
          <a:p>
            <a:pPr marL="0" indent="0">
              <a:buNone/>
            </a:pPr>
            <a:endParaRPr lang="zh-CN" altLang="en-US"/>
          </a:p>
        </p:txBody>
      </p:sp>
    </p:spTree>
    <p:custDataLst>
      <p:tags r:id="rId1"/>
    </p:custData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marL="0" indent="0">
              <a:buNone/>
            </a:pPr>
            <a:endParaRPr lang="zh-CN" altLang="en-US"/>
          </a:p>
          <a:p>
            <a:pPr marL="0" indent="0">
              <a:buNone/>
            </a:pP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556000" y="1221105"/>
            <a:ext cx="5080000" cy="521970"/>
          </a:xfrm>
          <a:prstGeom prst="rect">
            <a:avLst/>
          </a:prstGeom>
        </p:spPr>
        <p:txBody>
          <a:bodyPr>
            <a:noAutofit/>
          </a:bodyPr>
          <a:p>
            <a:pPr marL="0" indent="0" algn="just" defTabSz="266700">
              <a:lnSpc>
                <a:spcPts val="2000"/>
              </a:lnSpc>
              <a:spcAft>
                <a:spcPct val="0"/>
              </a:spcAft>
            </a:pPr>
            <a:r>
              <a:rPr lang="en-US" altLang="zh-CN" sz="1100" b="1">
                <a:solidFill>
                  <a:srgbClr val="C00000"/>
                </a:solidFill>
                <a:latin typeface="Times New Roman" panose="02020603050405020304"/>
                <a:ea typeface="宋体" panose="02010600030101010101" pitchFamily="2" charset="-122"/>
              </a:rPr>
              <a:t>                                      </a:t>
            </a:r>
            <a:r>
              <a:rPr lang="zh-CN" altLang="en-US" sz="1100" b="1">
                <a:latin typeface="Times New Roman" panose="02020603050405020304"/>
                <a:ea typeface="宋体" panose="02010600030101010101" pitchFamily="2" charset="-122"/>
              </a:rPr>
              <a:t>表</a:t>
            </a:r>
            <a:r>
              <a:rPr lang="en-US" altLang="zh-CN" sz="1100" b="1">
                <a:latin typeface="Times New Roman" panose="02020603050405020304"/>
                <a:ea typeface="Times New Roman" panose="02020603050405020304"/>
              </a:rPr>
              <a:t>12-5   </a:t>
            </a:r>
            <a:r>
              <a:rPr lang="zh-CN" altLang="en-US" sz="1100" b="1">
                <a:latin typeface="Times New Roman" panose="02020603050405020304"/>
                <a:ea typeface="宋体" panose="02010600030101010101" pitchFamily="2" charset="-122"/>
              </a:rPr>
              <a:t>配套元件明细表</a:t>
            </a:r>
            <a:endParaRPr lang="zh-CN" altLang="en-US"/>
          </a:p>
        </p:txBody>
      </p:sp>
      <p:graphicFrame>
        <p:nvGraphicFramePr>
          <p:cNvPr id="5" name="表格 4"/>
          <p:cNvGraphicFramePr/>
          <p:nvPr/>
        </p:nvGraphicFramePr>
        <p:xfrm>
          <a:off x="3556000" y="1784668"/>
          <a:ext cx="5411470" cy="2937510"/>
        </p:xfrm>
        <a:graphic>
          <a:graphicData uri="http://schemas.openxmlformats.org/drawingml/2006/table">
            <a:tbl>
              <a:tblPr/>
              <a:tblGrid>
                <a:gridCol w="1352550"/>
                <a:gridCol w="1352550"/>
                <a:gridCol w="1353185"/>
                <a:gridCol w="1353185"/>
              </a:tblGrid>
              <a:tr h="397510">
                <a:tc>
                  <a:txBody>
                    <a:bodyPr/>
                    <a:p>
                      <a:pPr marL="68580" indent="0" algn="just">
                        <a:lnSpc>
                          <a:spcPts val="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1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代号</a:t>
                      </a:r>
                      <a:endParaRPr lang="zh-CN" sz="11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t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0" algn="just">
                        <a:lnSpc>
                          <a:spcPts val="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1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名称</a:t>
                      </a:r>
                      <a:endParaRPr lang="zh-CN" sz="11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t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0" algn="just">
                        <a:lnSpc>
                          <a:spcPts val="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1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规格</a:t>
                      </a:r>
                      <a:endParaRPr lang="zh-CN" sz="11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t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0" algn="just">
                        <a:lnSpc>
                          <a:spcPts val="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1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数量</a:t>
                      </a:r>
                      <a:endParaRPr lang="zh-CN" sz="11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t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>
                  <a:txBody>
                    <a:bodyPr/>
                    <a:p>
                      <a:pPr marL="68580" indent="0" algn="just">
                        <a:lnSpc>
                          <a:spcPts val="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 i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R</a:t>
                      </a:r>
                      <a:r>
                        <a:rPr lang="en-US" altLang="zh-CN" sz="1100" baseline="-250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</a:t>
                      </a:r>
                      <a:endParaRPr lang="en-US" altLang="zh-CN" sz="1100" baseline="-250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t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0" algn="just">
                        <a:lnSpc>
                          <a:spcPts val="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1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碳膜电阻</a:t>
                      </a:r>
                      <a:endParaRPr lang="zh-CN" sz="11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t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0" algn="just">
                        <a:lnSpc>
                          <a:spcPts val="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18 </a:t>
                      </a:r>
                      <a:r>
                        <a:rPr lang="en-US" altLang="zh-CN" sz="11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KΩ</a:t>
                      </a:r>
                      <a:endParaRPr lang="en-US" altLang="zh-CN" sz="11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t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0" algn="just">
                        <a:lnSpc>
                          <a:spcPts val="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</a:t>
                      </a:r>
                      <a:endParaRPr lang="en-US" altLang="zh-CN" sz="11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t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>
                  <a:txBody>
                    <a:bodyPr/>
                    <a:p>
                      <a:pPr marL="68580" indent="0" algn="just">
                        <a:lnSpc>
                          <a:spcPts val="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 i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R</a:t>
                      </a:r>
                      <a:r>
                        <a:rPr lang="en-US" altLang="zh-CN" sz="1100" baseline="-250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2</a:t>
                      </a:r>
                      <a:endParaRPr lang="en-US" altLang="zh-CN" sz="1100" baseline="-250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t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0" algn="just">
                        <a:lnSpc>
                          <a:spcPts val="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1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碳膜电阻</a:t>
                      </a:r>
                      <a:endParaRPr lang="zh-CN" sz="11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t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0" algn="just">
                        <a:lnSpc>
                          <a:spcPts val="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15 </a:t>
                      </a:r>
                      <a:r>
                        <a:rPr lang="en-US" altLang="zh-CN" sz="11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KΩ</a:t>
                      </a:r>
                      <a:endParaRPr lang="en-US" altLang="zh-CN" sz="11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t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0" algn="just">
                        <a:lnSpc>
                          <a:spcPts val="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</a:t>
                      </a:r>
                      <a:endParaRPr lang="en-US" altLang="zh-CN" sz="11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t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>
                  <a:txBody>
                    <a:bodyPr/>
                    <a:p>
                      <a:pPr marL="68580" indent="0" algn="just">
                        <a:lnSpc>
                          <a:spcPts val="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 i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R</a:t>
                      </a:r>
                      <a:r>
                        <a:rPr lang="en-US" altLang="zh-CN" sz="1100" baseline="-250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3</a:t>
                      </a:r>
                      <a:endParaRPr lang="en-US" altLang="zh-CN" sz="1100" baseline="-250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t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0" algn="just">
                        <a:lnSpc>
                          <a:spcPts val="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1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碳膜电阻</a:t>
                      </a:r>
                      <a:endParaRPr lang="zh-CN" sz="11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t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0" algn="just">
                        <a:lnSpc>
                          <a:spcPts val="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5.6 </a:t>
                      </a:r>
                      <a:r>
                        <a:rPr lang="en-US" altLang="zh-CN" sz="11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KΩ</a:t>
                      </a:r>
                      <a:endParaRPr lang="en-US" altLang="zh-CN" sz="11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t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0" algn="just">
                        <a:lnSpc>
                          <a:spcPts val="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</a:t>
                      </a:r>
                      <a:endParaRPr lang="en-US" altLang="zh-CN" sz="11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t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>
                  <a:txBody>
                    <a:bodyPr/>
                    <a:p>
                      <a:pPr marL="68580" indent="0" algn="just">
                        <a:lnSpc>
                          <a:spcPts val="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 i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R</a:t>
                      </a:r>
                      <a:endParaRPr lang="en-US" altLang="zh-CN" sz="1100" i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t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0" algn="just">
                        <a:lnSpc>
                          <a:spcPts val="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1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碳膜电阻</a:t>
                      </a:r>
                      <a:endParaRPr lang="zh-CN" sz="11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t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0" algn="just">
                        <a:lnSpc>
                          <a:spcPts val="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100</a:t>
                      </a:r>
                      <a:r>
                        <a:rPr lang="en-US" altLang="zh-CN" sz="11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Ω</a:t>
                      </a:r>
                      <a:endParaRPr lang="en-US" altLang="zh-CN" sz="11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t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0" algn="just">
                        <a:lnSpc>
                          <a:spcPts val="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</a:t>
                      </a:r>
                      <a:endParaRPr lang="en-US" altLang="zh-CN" sz="11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t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>
                  <a:txBody>
                    <a:bodyPr/>
                    <a:p>
                      <a:pPr marL="68580" indent="0" algn="just">
                        <a:lnSpc>
                          <a:spcPts val="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 i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C</a:t>
                      </a:r>
                      <a:r>
                        <a:rPr lang="en-US" altLang="zh-CN" sz="11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</a:t>
                      </a:r>
                      <a:r>
                        <a:rPr lang="zh-CN" sz="11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、</a:t>
                      </a:r>
                      <a:r>
                        <a:rPr lang="en-US" altLang="zh-CN" sz="1100" i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C</a:t>
                      </a:r>
                      <a:r>
                        <a:rPr lang="en-US" altLang="zh-CN" sz="11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4</a:t>
                      </a:r>
                      <a:endParaRPr lang="en-US" altLang="zh-CN" sz="11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t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0" algn="just">
                        <a:lnSpc>
                          <a:spcPts val="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1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涤纶电容</a:t>
                      </a:r>
                      <a:endParaRPr lang="zh-CN" sz="11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t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0" algn="just">
                        <a:lnSpc>
                          <a:spcPts val="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0.01</a:t>
                      </a:r>
                      <a:r>
                        <a:rPr lang="en-US" altLang="zh-CN" sz="11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μF</a:t>
                      </a:r>
                      <a:endParaRPr lang="en-US" altLang="zh-CN" sz="11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t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0" algn="just">
                        <a:lnSpc>
                          <a:spcPts val="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2</a:t>
                      </a:r>
                      <a:endParaRPr lang="en-US" altLang="zh-CN" sz="11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t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>
                  <a:txBody>
                    <a:bodyPr/>
                    <a:p>
                      <a:pPr marL="68580" indent="0" algn="just">
                        <a:lnSpc>
                          <a:spcPts val="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 i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C</a:t>
                      </a:r>
                      <a:r>
                        <a:rPr lang="en-US" altLang="zh-CN" sz="11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2</a:t>
                      </a:r>
                      <a:endParaRPr lang="en-US" altLang="zh-CN" sz="11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t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0" algn="just">
                        <a:lnSpc>
                          <a:spcPts val="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1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电解电容</a:t>
                      </a:r>
                      <a:endParaRPr lang="zh-CN" sz="11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t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0" algn="just">
                        <a:lnSpc>
                          <a:spcPts val="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220</a:t>
                      </a:r>
                      <a:r>
                        <a:rPr lang="en-US" altLang="zh-CN" sz="11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μF</a:t>
                      </a:r>
                      <a:endParaRPr lang="en-US" altLang="zh-CN" sz="11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t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0" algn="just">
                        <a:lnSpc>
                          <a:spcPts val="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</a:t>
                      </a:r>
                      <a:endParaRPr lang="en-US" altLang="zh-CN" sz="11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t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>
                  <a:txBody>
                    <a:bodyPr/>
                    <a:p>
                      <a:pPr marL="68580" indent="0" algn="just">
                        <a:lnSpc>
                          <a:spcPts val="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 i="1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C</a:t>
                      </a:r>
                      <a:r>
                        <a:rPr lang="en-US" altLang="zh-CN" sz="11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3</a:t>
                      </a:r>
                      <a:endParaRPr lang="en-US" altLang="zh-CN" sz="11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t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0" algn="just">
                        <a:lnSpc>
                          <a:spcPts val="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1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电解电容</a:t>
                      </a:r>
                      <a:endParaRPr lang="zh-CN" sz="11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t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0" algn="just">
                        <a:lnSpc>
                          <a:spcPts val="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10</a:t>
                      </a:r>
                      <a:r>
                        <a:rPr lang="en-US" altLang="zh-CN" sz="11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μF</a:t>
                      </a:r>
                      <a:endParaRPr lang="en-US" altLang="zh-CN" sz="11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t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0" algn="just">
                        <a:lnSpc>
                          <a:spcPts val="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</a:t>
                      </a:r>
                      <a:endParaRPr lang="en-US" altLang="zh-CN" sz="11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t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>
                  <a:txBody>
                    <a:bodyPr/>
                    <a:p>
                      <a:pPr marL="68580" indent="0" algn="just">
                        <a:lnSpc>
                          <a:spcPts val="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VD1</a:t>
                      </a:r>
                      <a:r>
                        <a:rPr lang="zh-CN" sz="11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、</a:t>
                      </a:r>
                      <a:r>
                        <a:rPr lang="en-US" altLang="zh-CN" sz="11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VD2</a:t>
                      </a:r>
                      <a:endParaRPr lang="en-US" altLang="zh-CN" sz="11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t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0" algn="just">
                        <a:lnSpc>
                          <a:spcPts val="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1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二极管</a:t>
                      </a:r>
                      <a:endParaRPr lang="zh-CN" sz="11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t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0" algn="just">
                        <a:lnSpc>
                          <a:spcPts val="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1N4007</a:t>
                      </a:r>
                      <a:endParaRPr lang="en-US" altLang="zh-CN" sz="11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t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0" algn="just">
                        <a:lnSpc>
                          <a:spcPts val="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2</a:t>
                      </a:r>
                      <a:endParaRPr lang="en-US" altLang="zh-CN" sz="11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t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>
                  <a:txBody>
                    <a:bodyPr/>
                    <a:p>
                      <a:pPr marL="68580" indent="0" algn="just">
                        <a:lnSpc>
                          <a:spcPts val="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IC</a:t>
                      </a:r>
                      <a:endParaRPr lang="en-US" altLang="zh-CN" sz="11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t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0" algn="just">
                        <a:lnSpc>
                          <a:spcPts val="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1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集成电路</a:t>
                      </a:r>
                      <a:endParaRPr lang="zh-CN" sz="11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t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0" algn="just">
                        <a:lnSpc>
                          <a:spcPts val="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555</a:t>
                      </a:r>
                      <a:endParaRPr lang="en-US" altLang="zh-CN" sz="11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t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0" algn="just">
                        <a:lnSpc>
                          <a:spcPts val="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</a:t>
                      </a:r>
                      <a:endParaRPr lang="en-US" altLang="zh-CN" sz="11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t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>
                  <a:txBody>
                    <a:bodyPr/>
                    <a:p>
                      <a:pPr marL="68580" indent="0" algn="just">
                        <a:lnSpc>
                          <a:spcPts val="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SB</a:t>
                      </a:r>
                      <a:endParaRPr lang="en-US" altLang="zh-CN" sz="11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t" anchorCtr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0" algn="just">
                        <a:lnSpc>
                          <a:spcPts val="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1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按钮开关</a:t>
                      </a:r>
                      <a:endParaRPr lang="zh-CN" sz="11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t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0" algn="just">
                        <a:lnSpc>
                          <a:spcPts val="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 </a:t>
                      </a:r>
                      <a:endParaRPr lang="en-US" altLang="zh-CN" sz="11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t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0" algn="just">
                        <a:lnSpc>
                          <a:spcPts val="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</a:t>
                      </a:r>
                      <a:endParaRPr lang="en-US" altLang="zh-CN" sz="11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t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custDataLst>
      <p:tags r:id="rId1"/>
    </p:custData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marL="0" indent="0">
              <a:buNone/>
            </a:pPr>
            <a:r>
              <a:rPr lang="en-US" altLang="zh-CN"/>
              <a:t>   </a:t>
            </a:r>
            <a:r>
              <a:rPr lang="en-US" altLang="zh-CN" sz="1800"/>
              <a:t>  </a:t>
            </a:r>
            <a:r>
              <a:rPr lang="zh-CN" altLang="en-US" sz="1800"/>
              <a:t>3．实训内容：</a:t>
            </a:r>
            <a:endParaRPr lang="zh-CN" altLang="en-US" sz="1800"/>
          </a:p>
          <a:p>
            <a:pPr marL="0" indent="0">
              <a:buNone/>
            </a:pPr>
            <a:r>
              <a:rPr lang="en-US" altLang="zh-CN" sz="1800"/>
              <a:t>    </a:t>
            </a:r>
            <a:r>
              <a:rPr lang="zh-CN" altLang="en-US" sz="1800"/>
              <a:t>①认真研究 </a:t>
            </a:r>
            <a:r>
              <a:rPr lang="en-US" altLang="zh-CN" sz="1800"/>
              <a:t>CB555</a:t>
            </a:r>
            <a:r>
              <a:rPr lang="zh-CN" altLang="en-US" sz="1800"/>
              <a:t>的工作原理，研究“叮咚”电路的工作原理。</a:t>
            </a:r>
            <a:endParaRPr lang="zh-CN" altLang="en-US" sz="1800"/>
          </a:p>
          <a:p>
            <a:pPr marL="0" indent="0">
              <a:buNone/>
            </a:pPr>
            <a:r>
              <a:rPr lang="en-US" altLang="zh-CN" sz="1800"/>
              <a:t>    </a:t>
            </a:r>
            <a:r>
              <a:rPr lang="zh-CN" altLang="en-US" sz="1800"/>
              <a:t>②</a:t>
            </a:r>
            <a:r>
              <a:rPr lang="zh-CN" altLang="en-US" sz="1800"/>
              <a:t>在面包板上设计实现这一电路。</a:t>
            </a:r>
            <a:endParaRPr lang="zh-CN" altLang="en-US" sz="1800"/>
          </a:p>
          <a:p>
            <a:pPr marL="0" indent="0">
              <a:buNone/>
            </a:pPr>
            <a:r>
              <a:rPr lang="zh-CN" altLang="en-US" sz="1800"/>
              <a:t> </a:t>
            </a:r>
            <a:r>
              <a:rPr lang="en-US" altLang="zh-CN" sz="1800"/>
              <a:t>    </a:t>
            </a:r>
            <a:r>
              <a:rPr lang="zh-CN" altLang="en-US" sz="1800"/>
              <a:t>4．实训总结：</a:t>
            </a:r>
            <a:endParaRPr lang="zh-CN" altLang="en-US" sz="1800"/>
          </a:p>
          <a:p>
            <a:pPr marL="0" indent="0">
              <a:buNone/>
            </a:pPr>
            <a:r>
              <a:rPr lang="en-US" altLang="zh-CN" sz="1800"/>
              <a:t>     </a:t>
            </a:r>
            <a:r>
              <a:rPr lang="zh-CN" altLang="en-US" sz="1800"/>
              <a:t>学习</a:t>
            </a:r>
            <a:r>
              <a:rPr sz="1800">
                <a:sym typeface="+mn-ea"/>
              </a:rPr>
              <a:t> </a:t>
            </a:r>
            <a:r>
              <a:rPr lang="en-US" altLang="zh-CN" sz="1800">
                <a:sym typeface="+mn-ea"/>
              </a:rPr>
              <a:t>CB555</a:t>
            </a:r>
            <a:r>
              <a:rPr lang="zh-CN" altLang="en-US" sz="1800"/>
              <a:t>的工作原理。查找</a:t>
            </a:r>
            <a:r>
              <a:rPr sz="1800">
                <a:sym typeface="+mn-ea"/>
              </a:rPr>
              <a:t> </a:t>
            </a:r>
            <a:r>
              <a:rPr lang="en-US" altLang="zh-CN" sz="1800">
                <a:sym typeface="+mn-ea"/>
              </a:rPr>
              <a:t>CB555</a:t>
            </a:r>
            <a:r>
              <a:rPr lang="zh-CN" altLang="en-US" sz="1800"/>
              <a:t>的</a:t>
            </a:r>
            <a:r>
              <a:rPr lang="zh-CN" altLang="en-US" sz="1800"/>
              <a:t>其他应用实例一个，说明其工作原理。</a:t>
            </a:r>
            <a:endParaRPr lang="zh-CN" altLang="en-US" sz="1800"/>
          </a:p>
          <a:p>
            <a:pPr marL="0" indent="0">
              <a:buNone/>
            </a:pPr>
            <a:endParaRPr lang="zh-CN" altLang="en-US" sz="1800"/>
          </a:p>
          <a:p>
            <a:pPr marL="0" indent="0">
              <a:buNone/>
            </a:pPr>
            <a:endParaRPr lang="zh-CN" altLang="en-US" sz="1800"/>
          </a:p>
        </p:txBody>
      </p:sp>
    </p:spTree>
    <p:custDataLst>
      <p:tags r:id="rId1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/>
              <a:t> </a:t>
            </a:r>
            <a:endParaRPr lang="en-US" altLang="zh-CN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marL="0" indent="0">
              <a:buNone/>
            </a:pPr>
            <a:endParaRPr lang="zh-CN" altLang="en-US"/>
          </a:p>
          <a:p>
            <a:pPr marL="0" indent="0">
              <a:buNone/>
            </a:pPr>
            <a:endParaRPr lang="zh-CN" altLang="en-US"/>
          </a:p>
          <a:p>
            <a:pPr marL="0" indent="0">
              <a:buNone/>
            </a:pPr>
            <a:r>
              <a:rPr lang="en-US" altLang="zh-CN"/>
              <a:t>                                                              </a:t>
            </a:r>
            <a:endParaRPr lang="en-US" altLang="zh-CN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842010"/>
            <a:ext cx="5004000" cy="2235342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0" y="443230"/>
            <a:ext cx="13373100" cy="54832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/>
              <a:t>          </a:t>
            </a:r>
            <a:endParaRPr lang="en-US" altLang="zh-CN"/>
          </a:p>
          <a:p>
            <a:endParaRPr lang="en-US" altLang="zh-CN"/>
          </a:p>
          <a:p>
            <a:endParaRPr lang="en-US" altLang="zh-CN"/>
          </a:p>
          <a:p>
            <a:endParaRPr lang="en-US" altLang="zh-CN"/>
          </a:p>
          <a:p>
            <a:endParaRPr lang="en-US" altLang="zh-CN"/>
          </a:p>
          <a:p>
            <a:endParaRPr lang="en-US" altLang="zh-CN"/>
          </a:p>
          <a:p>
            <a:endParaRPr lang="en-US" altLang="zh-CN"/>
          </a:p>
          <a:p>
            <a:r>
              <a:rPr lang="en-US" altLang="zh-CN"/>
              <a:t>     </a:t>
            </a:r>
            <a:endParaRPr lang="en-US" altLang="zh-CN"/>
          </a:p>
          <a:p>
            <a:endParaRPr lang="en-US" altLang="zh-CN"/>
          </a:p>
          <a:p>
            <a:endParaRPr lang="en-US" altLang="zh-CN"/>
          </a:p>
          <a:p>
            <a:r>
              <a:rPr lang="en-US" altLang="zh-CN"/>
              <a:t>                                </a:t>
            </a:r>
            <a:r>
              <a:rPr lang="en-US" altLang="zh-CN" sz="1400">
                <a:uFillTx/>
              </a:rPr>
              <a:t> 图 １２ － ２ 电容量的色码表示法</a:t>
            </a:r>
            <a:endParaRPr lang="en-US" altLang="zh-CN" sz="1400">
              <a:uFillTx/>
            </a:endParaRPr>
          </a:p>
          <a:p>
            <a:pPr indent="-228600" algn="l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</a:pPr>
            <a:r>
              <a:rPr lang="en-US" altLang="zh-CN" sz="1400">
                <a:uFillTx/>
              </a:rPr>
              <a:t>        </a:t>
            </a:r>
            <a:r>
              <a:rPr lang="zh-CN" altLang="zh-CN" sz="1800" spc="150">
                <a:uFillTx/>
                <a:latin typeface="Arial" panose="020B0604020202020204" pitchFamily="34" charset="0"/>
                <a:ea typeface="微软雅黑" panose="020B0503020204020204" charset="-122"/>
              </a:rPr>
              <a:t>（３） 电容器的检测</a:t>
            </a:r>
            <a:endParaRPr lang="zh-CN" altLang="zh-CN" sz="1800" spc="150">
              <a:uFillTx/>
              <a:latin typeface="Arial" panose="020B0604020202020204" pitchFamily="34" charset="0"/>
              <a:ea typeface="微软雅黑" panose="020B0503020204020204" charset="-122"/>
            </a:endParaRPr>
          </a:p>
          <a:p>
            <a:pPr indent="-228600" algn="l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</a:pPr>
            <a:r>
              <a:rPr lang="zh-CN" altLang="zh-CN" sz="1800" spc="150">
                <a:uFillTx/>
                <a:latin typeface="Arial" panose="020B0604020202020204" pitchFamily="34" charset="0"/>
                <a:ea typeface="微软雅黑" panose="020B0503020204020204" charset="-122"/>
              </a:rPr>
              <a:t>      小电容的检测： 对于几百 ｐＦ 的小电容器， 可用万用电表 Ｒ × １０ ｋΩ 挡， 两表笔分别接电容</a:t>
            </a:r>
            <a:endParaRPr lang="zh-CN" altLang="zh-CN" sz="1800" spc="150">
              <a:uFillTx/>
              <a:latin typeface="Arial" panose="020B0604020202020204" pitchFamily="34" charset="0"/>
              <a:ea typeface="微软雅黑" panose="020B0503020204020204" charset="-122"/>
            </a:endParaRPr>
          </a:p>
          <a:p>
            <a:pPr indent="-228600" algn="l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</a:pPr>
            <a:r>
              <a:rPr lang="zh-CN" altLang="zh-CN" sz="1800" spc="150">
                <a:uFillTx/>
                <a:latin typeface="Arial" panose="020B0604020202020204" pitchFamily="34" charset="0"/>
                <a:ea typeface="微软雅黑" panose="020B0503020204020204" charset="-122"/>
              </a:rPr>
              <a:t>任意两个引脚， 测得的阻值应为无穷大，若指针有偏转， 说明电容存在漏电或击穿现象。如要测出具体容量，</a:t>
            </a:r>
            <a:endParaRPr lang="zh-CN" altLang="zh-CN" sz="1800" spc="150">
              <a:uFillTx/>
              <a:latin typeface="Arial" panose="020B0604020202020204" pitchFamily="34" charset="0"/>
              <a:ea typeface="微软雅黑" panose="020B0503020204020204" charset="-122"/>
            </a:endParaRPr>
          </a:p>
          <a:p>
            <a:pPr indent="-228600" algn="l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</a:pPr>
            <a:r>
              <a:rPr lang="zh-CN" altLang="zh-CN" sz="1800" spc="150">
                <a:uFillTx/>
                <a:latin typeface="Arial" panose="020B0604020202020204" pitchFamily="34" charset="0"/>
                <a:ea typeface="微软雅黑" panose="020B0503020204020204" charset="-122"/>
              </a:rPr>
              <a:t>可采用数字万用表电容挡测量。</a:t>
            </a:r>
            <a:endParaRPr lang="zh-CN" altLang="zh-CN" sz="1800" spc="150">
              <a:uFillTx/>
              <a:latin typeface="Arial" panose="020B0604020202020204" pitchFamily="34" charset="0"/>
              <a:ea typeface="微软雅黑" panose="020B0503020204020204" charset="-122"/>
            </a:endParaRPr>
          </a:p>
          <a:p>
            <a:pPr indent="-228600" algn="l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</a:pPr>
            <a:r>
              <a:rPr lang="en-US" altLang="zh-CN" sz="1800" spc="150">
                <a:uFillTx/>
                <a:latin typeface="Arial" panose="020B0604020202020204" pitchFamily="34" charset="0"/>
                <a:ea typeface="微软雅黑" panose="020B0503020204020204" charset="-122"/>
              </a:rPr>
              <a:t>    </a:t>
            </a:r>
            <a:r>
              <a:rPr lang="zh-CN" altLang="zh-CN" sz="1800" spc="150">
                <a:uFillTx/>
                <a:latin typeface="Arial" panose="020B0604020202020204" pitchFamily="34" charset="0"/>
                <a:ea typeface="微软雅黑" panose="020B0503020204020204" charset="-122"/>
              </a:rPr>
              <a:t>对于 ０</a:t>
            </a:r>
            <a:r>
              <a:rPr lang="en-US" altLang="zh-CN" sz="1800" spc="150">
                <a:uFillTx/>
                <a:latin typeface="Arial" panose="020B0604020202020204" pitchFamily="34" charset="0"/>
                <a:ea typeface="微软雅黑" panose="020B0503020204020204" charset="-122"/>
              </a:rPr>
              <a:t>.</a:t>
            </a:r>
            <a:r>
              <a:rPr lang="zh-CN" altLang="zh-CN" sz="1800" spc="150">
                <a:uFillTx/>
                <a:latin typeface="Arial" panose="020B0604020202020204" pitchFamily="34" charset="0"/>
                <a:ea typeface="微软雅黑" panose="020B0503020204020204" charset="-122"/>
              </a:rPr>
              <a:t>０１ μＦ 以上的电容器， 可以用万用表 Ｒ × １０ ｋΩ 挡直接测试电容器有无充放电现象以及内部</a:t>
            </a:r>
            <a:endParaRPr lang="zh-CN" altLang="zh-CN" sz="1800" spc="150">
              <a:uFillTx/>
              <a:latin typeface="Arial" panose="020B0604020202020204" pitchFamily="34" charset="0"/>
              <a:ea typeface="微软雅黑" panose="020B0503020204020204" charset="-122"/>
            </a:endParaRPr>
          </a:p>
          <a:p>
            <a:pPr indent="-228600" algn="l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</a:pPr>
            <a:r>
              <a:rPr lang="zh-CN" altLang="zh-CN" sz="1800" spc="150">
                <a:uFillTx/>
                <a:latin typeface="Arial" panose="020B0604020202020204" pitchFamily="34" charset="0"/>
                <a:ea typeface="微软雅黑" panose="020B0503020204020204" charset="-122"/>
              </a:rPr>
              <a:t>有无漏电和短路， 并可根据指针摆动幅度的大小估计出电容容量的大小。</a:t>
            </a:r>
            <a:endParaRPr lang="zh-CN" altLang="zh-CN" sz="1800" spc="150">
              <a:uFillTx/>
              <a:latin typeface="Arial" panose="020B0604020202020204" pitchFamily="34" charset="0"/>
              <a:ea typeface="微软雅黑" panose="020B0503020204020204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marL="0" algn="l">
              <a:lnSpc>
                <a:spcPct val="110000"/>
              </a:lnSpc>
              <a:buClrTx/>
              <a:buSzTx/>
              <a:buNone/>
            </a:pPr>
            <a:r>
              <a:rPr lang="en-US" altLang="zh-CN"/>
              <a:t>      </a:t>
            </a:r>
            <a:r>
              <a:rPr lang="zh-CN" altLang="zh-CN" sz="1800"/>
              <a:t>电解电容器的极性判别： 根据电解电容器正接时漏电小， 反接时漏电大的现象可判别其极性。 用万用表欧姆挡测电解电容器的漏电电阻， 并记下该阻值， 然后调换表笔再测一次，两次漏电阻中大的那次， 黑表笔接的是电解电容器的正极， 红表笔接的是负极。</a:t>
            </a:r>
            <a:endParaRPr lang="zh-CN" altLang="zh-CN" sz="1800"/>
          </a:p>
          <a:p>
            <a:pPr marL="0" algn="l">
              <a:lnSpc>
                <a:spcPct val="110000"/>
              </a:lnSpc>
              <a:buClrTx/>
              <a:buSzTx/>
              <a:buNone/>
            </a:pPr>
            <a:r>
              <a:rPr lang="en-US" altLang="zh-CN" sz="1800"/>
              <a:t>     </a:t>
            </a:r>
            <a:r>
              <a:rPr lang="zh-CN" altLang="zh-CN" sz="1800"/>
              <a:t>３</a:t>
            </a:r>
            <a:r>
              <a:rPr lang="en-US" altLang="zh-CN" sz="1800"/>
              <a:t>.</a:t>
            </a:r>
            <a:r>
              <a:rPr lang="zh-CN" altLang="zh-CN" sz="1800"/>
              <a:t>电感器</a:t>
            </a:r>
            <a:endParaRPr lang="zh-CN" altLang="zh-CN" sz="1800"/>
          </a:p>
          <a:p>
            <a:pPr marL="0" algn="l">
              <a:lnSpc>
                <a:spcPct val="110000"/>
              </a:lnSpc>
              <a:buClrTx/>
              <a:buSzTx/>
              <a:buNone/>
            </a:pPr>
            <a:r>
              <a:rPr lang="en-US" altLang="zh-CN" sz="1800"/>
              <a:t>     </a:t>
            </a:r>
            <a:r>
              <a:rPr lang="zh-CN" altLang="zh-CN" sz="1800"/>
              <a:t>电感一般有直标法和色标法， 色标法与电阻类似。</a:t>
            </a:r>
            <a:endParaRPr lang="zh-CN" altLang="zh-CN" sz="1800"/>
          </a:p>
          <a:p>
            <a:pPr marL="0" algn="l">
              <a:lnSpc>
                <a:spcPct val="110000"/>
              </a:lnSpc>
              <a:buClrTx/>
              <a:buSzTx/>
              <a:buNone/>
            </a:pPr>
            <a:r>
              <a:rPr lang="zh-CN" altLang="zh-CN" sz="1800"/>
              <a:t>电感一般可用万用表欧姆挡 Ｒ × １ Ω 或 Ｒ × １０ Ω 挡来测量， 若测得阻值为无穷大， 表明</a:t>
            </a:r>
            <a:endParaRPr lang="zh-CN" altLang="zh-CN" sz="1800"/>
          </a:p>
          <a:p>
            <a:pPr marL="0" algn="l">
              <a:lnSpc>
                <a:spcPct val="110000"/>
              </a:lnSpc>
              <a:buClrTx/>
              <a:buSzTx/>
              <a:buNone/>
            </a:pPr>
            <a:r>
              <a:rPr lang="zh-CN" altLang="zh-CN" sz="1800"/>
              <a:t>电感器已断路； 如测得阻值很小， 说明电感器正常。 相同电感量的多个电感， 阻值小的品质</a:t>
            </a:r>
            <a:endParaRPr lang="zh-CN" altLang="zh-CN" sz="1800"/>
          </a:p>
          <a:p>
            <a:pPr marL="0" algn="l">
              <a:lnSpc>
                <a:spcPct val="110000"/>
              </a:lnSpc>
              <a:buClrTx/>
              <a:buSzTx/>
              <a:buNone/>
            </a:pPr>
            <a:r>
              <a:rPr lang="zh-CN" altLang="zh-CN" sz="1800"/>
              <a:t>因数 Ｑ 高。 要正确测量电感线圈的电感量和品质因数 Ｑ， 需要专门仪器。</a:t>
            </a:r>
            <a:endParaRPr lang="zh-CN" altLang="zh-CN" sz="1800"/>
          </a:p>
          <a:p>
            <a:pPr marL="0" algn="l">
              <a:lnSpc>
                <a:spcPct val="110000"/>
              </a:lnSpc>
              <a:buClrTx/>
              <a:buSzTx/>
              <a:buNone/>
            </a:pPr>
            <a:r>
              <a:rPr lang="zh-CN" altLang="zh-CN" sz="1800"/>
              <a:t> </a:t>
            </a:r>
            <a:r>
              <a:rPr lang="en-US" altLang="zh-CN" sz="1800"/>
              <a:t>    ４.晶体二极管</a:t>
            </a:r>
            <a:endParaRPr lang="en-US" altLang="zh-CN" sz="1800"/>
          </a:p>
          <a:p>
            <a:pPr marL="0" algn="l">
              <a:lnSpc>
                <a:spcPct val="110000"/>
              </a:lnSpc>
              <a:buClrTx/>
              <a:buSzTx/>
              <a:buNone/>
            </a:pPr>
            <a:r>
              <a:rPr lang="en-US" altLang="zh-CN" sz="1800"/>
              <a:t>     晶体二极管就是由一个 ＰＮ 结， 加上两条电极引线和管壳而制成， Ｐ 区引出线为正极，</a:t>
            </a:r>
            <a:endParaRPr lang="en-US" altLang="zh-CN" sz="1800"/>
          </a:p>
          <a:p>
            <a:pPr marL="0" algn="l">
              <a:lnSpc>
                <a:spcPct val="110000"/>
              </a:lnSpc>
              <a:buClrTx/>
              <a:buSzTx/>
              <a:buNone/>
            </a:pPr>
            <a:r>
              <a:rPr lang="en-US" altLang="zh-CN" sz="1800"/>
              <a:t>Ｎ 区引出线为负极。</a:t>
            </a:r>
            <a:endParaRPr lang="en-US" altLang="zh-CN" sz="1800"/>
          </a:p>
          <a:p>
            <a:pPr marL="0" indent="0">
              <a:buNone/>
            </a:pPr>
            <a:endParaRPr lang="zh-CN" altLang="en-US"/>
          </a:p>
        </p:txBody>
      </p:sp>
    </p:spTree>
    <p:custDataLst>
      <p:tags r:id="rId1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62635" y="273685"/>
            <a:ext cx="10759440" cy="6067425"/>
          </a:xfrm>
        </p:spPr>
        <p:txBody>
          <a:bodyPr/>
          <a:p>
            <a:pPr marL="0" indent="0">
              <a:buNone/>
            </a:pPr>
            <a:r>
              <a:rPr lang="en-US" altLang="zh-CN" sz="1800"/>
              <a:t>      </a:t>
            </a:r>
            <a:r>
              <a:rPr lang="zh-CN" altLang="zh-CN" sz="1800"/>
              <a:t>一般来说， 普通二极管的外壳上均印有型号和标记。 标记有箭头、 色点、 色环三种， 箭头所指方向或靠近色环的一端为负极， 有色点的一端为正极。 若遇到型号和标记不清楚时，可用万用表的欧姆挡判别二极管的正负两极。 还可用万用表来大致测量二极管的质量好坏。在测量时， 应把万用表拨到欧姆挡的 Ｒ × １００ Ω 或 Ｒ × １ ｋΩ 挡。 测量的方法如表 １２ － ２所示。</a:t>
            </a:r>
            <a:endParaRPr lang="zh-CN" altLang="zh-CN" sz="1800"/>
          </a:p>
          <a:p>
            <a:pPr marL="0" algn="l">
              <a:lnSpc>
                <a:spcPct val="100000"/>
              </a:lnSpc>
              <a:buClrTx/>
              <a:buSzTx/>
              <a:buFontTx/>
              <a:buNone/>
            </a:pPr>
            <a:r>
              <a:rPr lang="en-US" altLang="zh-CN"/>
              <a:t>                                                            </a:t>
            </a:r>
            <a:r>
              <a:rPr lang="en-US" altLang="zh-CN" sz="1400" spc="0">
                <a:latin typeface="+mn-lt"/>
                <a:ea typeface="+mn-ea"/>
              </a:rPr>
              <a:t>表 １２ － ２ 晶体二极管的简易测试</a:t>
            </a:r>
            <a:endParaRPr lang="en-US" altLang="zh-CN" sz="1800" spc="0">
              <a:latin typeface="+mn-lt"/>
              <a:ea typeface="+mn-ea"/>
            </a:endParaRPr>
          </a:p>
          <a:p>
            <a:pPr marL="0" algn="l">
              <a:lnSpc>
                <a:spcPct val="100000"/>
              </a:lnSpc>
              <a:buClrTx/>
              <a:buSzTx/>
              <a:buFontTx/>
              <a:buNone/>
            </a:pPr>
            <a:endParaRPr lang="en-US" altLang="zh-CN" sz="1800" spc="0">
              <a:latin typeface="+mn-lt"/>
              <a:ea typeface="+mn-ea"/>
            </a:endParaRPr>
          </a:p>
        </p:txBody>
      </p:sp>
      <p:graphicFrame>
        <p:nvGraphicFramePr>
          <p:cNvPr id="4" name="表格 3"/>
          <p:cNvGraphicFramePr/>
          <p:nvPr>
            <p:custDataLst>
              <p:tags r:id="rId1"/>
            </p:custDataLst>
          </p:nvPr>
        </p:nvGraphicFramePr>
        <p:xfrm>
          <a:off x="2742565" y="2127885"/>
          <a:ext cx="7920355" cy="4506595"/>
        </p:xfrm>
        <a:graphic>
          <a:graphicData uri="http://schemas.openxmlformats.org/drawingml/2006/table">
            <a:tbl>
              <a:tblPr/>
              <a:tblGrid>
                <a:gridCol w="1535430"/>
                <a:gridCol w="3347085"/>
                <a:gridCol w="897255"/>
                <a:gridCol w="1115060"/>
                <a:gridCol w="1025525"/>
              </a:tblGrid>
              <a:tr h="495300">
                <a:tc>
                  <a:txBody>
                    <a:bodyPr/>
                    <a:p>
                      <a:pPr marL="68580" indent="26670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1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测试项目</a:t>
                      </a:r>
                      <a:endParaRPr lang="zh-CN" sz="11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26670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1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测试方法</a:t>
                      </a:r>
                      <a:endParaRPr lang="zh-CN" sz="11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p>
                      <a:pPr marL="68580" indent="26670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1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电阻正常值</a:t>
                      </a:r>
                      <a:endParaRPr lang="zh-CN" sz="11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cP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1341120">
                <a:tc>
                  <a:txBody>
                    <a:bodyPr/>
                    <a:p>
                      <a:pPr marL="68580" indent="26670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1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正向电阻</a:t>
                      </a:r>
                      <a:endParaRPr lang="zh-CN" sz="11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26670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altLang="zh-CN" sz="11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68580" indent="80010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sz="11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68580" indent="80010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sz="11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68580" indent="80010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sz="11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68580" indent="80010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sz="11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68580" indent="80010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1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正向电阻</a:t>
                      </a:r>
                      <a:endParaRPr lang="zh-CN" sz="11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68580" indent="26670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1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万用表黑笔（</a:t>
                      </a:r>
                      <a:r>
                        <a:rPr lang="en-US" altLang="zh-CN" sz="11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“-”</a:t>
                      </a:r>
                      <a:r>
                        <a:rPr lang="zh-CN" altLang="en-US" sz="11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端）接在二极管的正极，红笔（“</a:t>
                      </a:r>
                      <a:r>
                        <a:rPr lang="en-US" altLang="zh-CN" sz="11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+”</a:t>
                      </a:r>
                      <a:r>
                        <a:rPr lang="zh-CN" altLang="en-US" sz="11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端）接在二极管的负极</a:t>
                      </a:r>
                      <a:endParaRPr lang="zh-CN" sz="11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p>
                      <a:pPr marL="68580" indent="26670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1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几百欧～几千欧</a:t>
                      </a:r>
                      <a:endParaRPr lang="zh-CN" sz="11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cP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1103630">
                <a:tc>
                  <a:txBody>
                    <a:bodyPr/>
                    <a:p>
                      <a:pPr marL="68580" indent="26670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1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反向电阻</a:t>
                      </a:r>
                      <a:endParaRPr lang="zh-CN" sz="11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26670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altLang="zh-CN" sz="11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68580" indent="66675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sz="11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68580" indent="66675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1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反向电阻</a:t>
                      </a:r>
                      <a:endParaRPr lang="zh-CN" sz="11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68580" indent="26670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sz="11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68580" indent="26670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1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黑笔接二极管的负极，红笔接二极管的正极</a:t>
                      </a:r>
                      <a:endParaRPr lang="zh-CN" sz="11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p>
                      <a:pPr marL="68580" indent="26670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1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大于几千欧</a:t>
                      </a:r>
                      <a:r>
                        <a:rPr lang="zh-CN" sz="11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或为</a:t>
                      </a:r>
                      <a:r>
                        <a:rPr lang="zh-CN" sz="11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无穷大</a:t>
                      </a:r>
                      <a:endParaRPr lang="zh-CN" sz="11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68580" indent="26670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1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（表针基本不动）</a:t>
                      </a:r>
                      <a:endParaRPr lang="zh-CN" sz="11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cP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247015">
                <a:tc rowSpan="2">
                  <a:txBody>
                    <a:bodyPr/>
                    <a:p>
                      <a:pPr marL="68580" indent="26670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1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测试项目</a:t>
                      </a:r>
                      <a:endParaRPr lang="zh-CN" sz="11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p>
                      <a:pPr marL="68580" indent="26670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1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极性判断</a:t>
                      </a:r>
                      <a:endParaRPr lang="zh-CN" sz="11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p>
                      <a:pPr marL="68580" indent="26670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1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质量判别</a:t>
                      </a:r>
                      <a:endParaRPr lang="zh-CN" sz="11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cP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440055">
                <a:tc vMerge="1">
                  <a:tcPr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marL="68580" indent="26670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1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好</a:t>
                      </a:r>
                      <a:endParaRPr lang="zh-CN" sz="11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26670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1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损坏</a:t>
                      </a:r>
                      <a:endParaRPr lang="zh-CN" sz="11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26670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1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不佳</a:t>
                      </a:r>
                      <a:endParaRPr lang="zh-CN" sz="11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39420">
                <a:tc>
                  <a:txBody>
                    <a:bodyPr/>
                    <a:p>
                      <a:pPr marL="68580" indent="26670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1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正向电阻</a:t>
                      </a:r>
                      <a:endParaRPr lang="zh-CN" sz="11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26670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1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黑表笔</a:t>
                      </a:r>
                      <a:r>
                        <a:rPr lang="en-US" altLang="zh-CN" sz="11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“-”</a:t>
                      </a:r>
                      <a:r>
                        <a:rPr lang="zh-CN" altLang="en-US" sz="11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连接的一端为二极管的正极（阳极）</a:t>
                      </a:r>
                      <a:endParaRPr lang="zh-CN" altLang="en-US" sz="11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1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较小</a:t>
                      </a:r>
                      <a:endParaRPr lang="zh-CN" sz="11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26670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0</a:t>
                      </a:r>
                      <a:r>
                        <a:rPr lang="zh-CN" altLang="en-US" sz="11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或</a:t>
                      </a:r>
                      <a:r>
                        <a:rPr lang="en-US" altLang="zh-CN" sz="11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∞</a:t>
                      </a:r>
                      <a:endParaRPr lang="en-US" altLang="zh-CN" sz="11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p>
                      <a:pPr marL="68580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1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正反向电阻比较接近</a:t>
                      </a:r>
                      <a:endParaRPr lang="zh-CN" sz="11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40055">
                <a:tc>
                  <a:txBody>
                    <a:bodyPr/>
                    <a:p>
                      <a:pPr marL="68580" indent="26670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1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反向电阻</a:t>
                      </a:r>
                      <a:endParaRPr lang="zh-CN" sz="11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26670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1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黑表笔</a:t>
                      </a:r>
                      <a:r>
                        <a:rPr lang="en-US" altLang="zh-CN" sz="11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“-”</a:t>
                      </a:r>
                      <a:r>
                        <a:rPr lang="zh-CN" altLang="en-US" sz="11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连接的一端为二极管的负极（阴极）</a:t>
                      </a:r>
                      <a:endParaRPr lang="zh-CN" altLang="en-US" sz="11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1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较大</a:t>
                      </a:r>
                      <a:endParaRPr lang="zh-CN" sz="11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26670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0</a:t>
                      </a:r>
                      <a:r>
                        <a:rPr lang="zh-CN" altLang="en-US" sz="11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或</a:t>
                      </a:r>
                      <a:r>
                        <a:rPr lang="en-US" altLang="zh-CN" sz="11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∞</a:t>
                      </a:r>
                      <a:endParaRPr lang="en-US" altLang="zh-CN" sz="11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cPr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5" name="图片 4"/>
          <p:cNvPicPr/>
          <p:nvPr/>
        </p:nvPicPr>
        <p:blipFill>
          <a:blip r:embed="rId2"/>
        </p:blipFill>
        <p:spPr>
          <a:xfrm>
            <a:off x="4870133" y="2705100"/>
            <a:ext cx="1166177" cy="678497"/>
          </a:xfrm>
          <a:prstGeom prst="rect">
            <a:avLst/>
          </a:prstGeom>
        </p:spPr>
      </p:pic>
      <p:pic>
        <p:nvPicPr>
          <p:cNvPr id="6" name="图片 5"/>
          <p:cNvPicPr/>
          <p:nvPr/>
        </p:nvPicPr>
        <p:blipFill>
          <a:blip r:embed="rId3"/>
        </p:blipFill>
        <p:spPr>
          <a:xfrm>
            <a:off x="6035993" y="4046220"/>
            <a:ext cx="1120457" cy="670877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 flipV="1">
            <a:off x="3329305" y="5203190"/>
            <a:ext cx="5080000" cy="876300"/>
          </a:xfrm>
          <a:prstGeom prst="rect">
            <a:avLst/>
          </a:prstGeom>
        </p:spPr>
        <p:txBody>
          <a:bodyPr>
            <a:noAutofit/>
          </a:bodyPr>
          <a:p>
            <a:pPr marL="0" indent="0" algn="just" defTabSz="266700">
              <a:spcAft>
                <a:spcPct val="0"/>
              </a:spcAft>
            </a:pPr>
            <a:endParaRPr lang="zh-CN" altLang="en-US"/>
          </a:p>
        </p:txBody>
      </p:sp>
    </p:spTree>
    <p:custDataLst>
      <p:tags r:id="rId4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925" y="885825"/>
            <a:ext cx="10852150" cy="5455285"/>
          </a:xfrm>
        </p:spPr>
        <p:txBody>
          <a:bodyPr/>
          <a:p>
            <a:pPr marL="0" algn="l">
              <a:lnSpc>
                <a:spcPct val="110000"/>
              </a:lnSpc>
              <a:buClrTx/>
              <a:buSzTx/>
              <a:buNone/>
            </a:pPr>
            <a:r>
              <a:rPr lang="en-US" altLang="zh-CN"/>
              <a:t>    </a:t>
            </a:r>
            <a:r>
              <a:rPr altLang="zh-CN" sz="1800"/>
              <a:t> </a:t>
            </a:r>
            <a:r>
              <a:rPr lang="zh-CN" altLang="zh-CN" sz="1800"/>
              <a:t>５</a:t>
            </a:r>
            <a:r>
              <a:rPr altLang="zh-CN" sz="1800"/>
              <a:t>.</a:t>
            </a:r>
            <a:r>
              <a:rPr lang="zh-CN" altLang="zh-CN" sz="1800"/>
              <a:t> 晶体三极管</a:t>
            </a:r>
            <a:endParaRPr lang="zh-CN" altLang="zh-CN" sz="1800"/>
          </a:p>
          <a:p>
            <a:pPr marL="0" algn="l">
              <a:lnSpc>
                <a:spcPct val="110000"/>
              </a:lnSpc>
              <a:buClrTx/>
              <a:buSzTx/>
              <a:buNone/>
            </a:pPr>
            <a:r>
              <a:rPr altLang="zh-CN" sz="1800"/>
              <a:t>     （１） 晶体三极管的结构</a:t>
            </a:r>
            <a:endParaRPr altLang="zh-CN" sz="1800"/>
          </a:p>
          <a:p>
            <a:pPr marL="0" indent="0">
              <a:buNone/>
            </a:pPr>
            <a:r>
              <a:rPr lang="en-US" altLang="zh-CN" sz="1800"/>
              <a:t>      </a:t>
            </a:r>
            <a:r>
              <a:rPr altLang="zh-CN" sz="1800"/>
              <a:t>晶体三极管的内部由两个 ＰＮ 结和三个电极所构成， 晶体三极管的两个 ＰＮ 结分别称作发射结和集电结， 三个电极分别叫发射极 （Ｅ 或 ｅ）、 基极 （Ｂ 或 ｂ）、 集电极 （Ｃ 或 ｃ）。 按内部半导体极性结构不同， 晶体三极管可分 ＰＮＰ 和 ＮＰＮ 两大类型， 结构示意图和符号如</a:t>
            </a:r>
            <a:endParaRPr altLang="zh-CN" sz="1800"/>
          </a:p>
          <a:p>
            <a:pPr marL="0" indent="0">
              <a:buNone/>
            </a:pPr>
            <a:r>
              <a:rPr altLang="zh-CN" sz="1800"/>
              <a:t>图 １２</a:t>
            </a:r>
            <a:r>
              <a:rPr lang="en-US" altLang="zh-CN" sz="1800"/>
              <a:t>-</a:t>
            </a:r>
            <a:r>
              <a:rPr altLang="zh-CN" sz="1800"/>
              <a:t>３ 所示。</a:t>
            </a:r>
            <a:endParaRPr altLang="zh-CN" sz="1800"/>
          </a:p>
          <a:p>
            <a:pPr marL="0" indent="0">
              <a:buNone/>
            </a:pPr>
            <a:endParaRPr altLang="zh-CN" sz="1800"/>
          </a:p>
          <a:p>
            <a:pPr marL="0" indent="0">
              <a:buNone/>
            </a:pPr>
            <a:endParaRPr altLang="zh-CN" sz="1800"/>
          </a:p>
          <a:p>
            <a:pPr marL="0" indent="0">
              <a:buNone/>
            </a:pPr>
            <a:endParaRPr altLang="zh-CN" sz="1800"/>
          </a:p>
          <a:p>
            <a:pPr marL="0" indent="0">
              <a:buNone/>
            </a:pPr>
            <a:endParaRPr altLang="zh-CN" sz="1800"/>
          </a:p>
          <a:p>
            <a:pPr marL="0" algn="l">
              <a:lnSpc>
                <a:spcPct val="100000"/>
              </a:lnSpc>
              <a:buClrTx/>
              <a:buSzTx/>
              <a:buFontTx/>
              <a:buNone/>
            </a:pPr>
            <a:r>
              <a:rPr altLang="zh-CN" sz="1800"/>
              <a:t> </a:t>
            </a:r>
            <a:r>
              <a:rPr lang="en-US" altLang="zh-CN" sz="1800"/>
              <a:t>              </a:t>
            </a:r>
            <a:r>
              <a:rPr lang="en-US" altLang="zh-CN" sz="1400" spc="0">
                <a:latin typeface="+mn-lt"/>
                <a:ea typeface="+mn-ea"/>
              </a:rPr>
              <a:t>图 １２-３ 晶体三极管结构示意图及图形符号</a:t>
            </a:r>
            <a:endParaRPr lang="en-US" altLang="zh-CN" sz="1400" spc="0">
              <a:latin typeface="+mn-lt"/>
              <a:ea typeface="+mn-ea"/>
            </a:endParaRPr>
          </a:p>
          <a:p>
            <a:pPr marL="0" algn="l">
              <a:lnSpc>
                <a:spcPct val="100000"/>
              </a:lnSpc>
              <a:buClrTx/>
              <a:buSzTx/>
              <a:buFontTx/>
              <a:buNone/>
            </a:pPr>
            <a:r>
              <a:rPr lang="en-US" altLang="zh-CN" sz="1400" spc="0">
                <a:latin typeface="+mn-lt"/>
                <a:ea typeface="+mn-ea"/>
              </a:rPr>
              <a:t>                           （ａ） ＰＮＰ 型； （ｂ） ＮＰＮ 型</a:t>
            </a:r>
            <a:endParaRPr lang="en-US" altLang="zh-CN" sz="1400" spc="0">
              <a:latin typeface="+mn-lt"/>
              <a:ea typeface="+mn-ea"/>
            </a:endParaRPr>
          </a:p>
          <a:p>
            <a:pPr marL="0" indent="0">
              <a:buNone/>
            </a:pPr>
            <a:endParaRPr altLang="zh-CN" sz="1800"/>
          </a:p>
          <a:p>
            <a:pPr marL="0" indent="0">
              <a:buNone/>
            </a:pPr>
            <a:endParaRPr altLang="zh-CN" sz="180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49425" y="3588385"/>
            <a:ext cx="4639945" cy="171767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marL="0" indent="0">
              <a:buNone/>
            </a:pPr>
            <a:r>
              <a:rPr lang="zh-CN" altLang="en-US" sz="1800">
                <a:latin typeface="+mj-ea"/>
                <a:ea typeface="+mj-ea"/>
                <a:cs typeface="+mj-ea"/>
              </a:rPr>
              <a:t>（２） 晶体三极管的检测</a:t>
            </a:r>
            <a:endParaRPr lang="zh-CN" altLang="en-US" sz="1800">
              <a:latin typeface="+mj-ea"/>
              <a:ea typeface="+mj-ea"/>
              <a:cs typeface="+mj-ea"/>
            </a:endParaRPr>
          </a:p>
          <a:p>
            <a:pPr marL="0" indent="0">
              <a:buNone/>
            </a:pPr>
            <a:r>
              <a:rPr lang="en-US" altLang="zh-CN" sz="1800">
                <a:latin typeface="+mj-ea"/>
                <a:ea typeface="+mj-ea"/>
                <a:cs typeface="+mj-ea"/>
              </a:rPr>
              <a:t>       </a:t>
            </a:r>
            <a:r>
              <a:rPr lang="zh-CN" altLang="en-US" sz="1800">
                <a:latin typeface="+mj-ea"/>
                <a:ea typeface="+mj-ea"/>
                <a:cs typeface="+mj-ea"/>
              </a:rPr>
              <a:t>判断晶体三极管的引脚和极性的方法如表 </a:t>
            </a:r>
            <a:r>
              <a:rPr lang="en-US" altLang="zh-CN" sz="1800">
                <a:latin typeface="+mj-ea"/>
                <a:ea typeface="+mj-ea"/>
                <a:cs typeface="+mj-ea"/>
              </a:rPr>
              <a:t>12-3</a:t>
            </a:r>
            <a:r>
              <a:rPr lang="zh-CN" altLang="en-US" sz="1800">
                <a:latin typeface="+mj-ea"/>
                <a:ea typeface="+mj-ea"/>
                <a:cs typeface="+mj-ea"/>
              </a:rPr>
              <a:t>所示。 测试晶体三极管放大倍数</a:t>
            </a:r>
            <a:r>
              <a:rPr lang="zh-CN" altLang="en-US" sz="1800" i="1">
                <a:latin typeface="+mj-ea"/>
                <a:ea typeface="+mj-ea"/>
                <a:cs typeface="+mj-ea"/>
              </a:rPr>
              <a:t>h</a:t>
            </a:r>
            <a:r>
              <a:rPr lang="zh-CN" altLang="en-US" sz="1800">
                <a:latin typeface="+mj-ea"/>
                <a:ea typeface="+mj-ea"/>
                <a:cs typeface="+mj-ea"/>
              </a:rPr>
              <a:t>FE（β）示意图如图</a:t>
            </a:r>
            <a:r>
              <a:rPr lang="en-US" altLang="zh-CN" sz="1800">
                <a:latin typeface="+mj-ea"/>
                <a:ea typeface="+mj-ea"/>
                <a:cs typeface="+mj-ea"/>
              </a:rPr>
              <a:t>12-4</a:t>
            </a:r>
            <a:r>
              <a:rPr lang="zh-CN" altLang="en-US" sz="1800">
                <a:latin typeface="+mj-ea"/>
                <a:ea typeface="+mj-ea"/>
                <a:cs typeface="+mj-ea"/>
              </a:rPr>
              <a:t> 所示。</a:t>
            </a:r>
            <a:endParaRPr lang="zh-CN" altLang="en-US"/>
          </a:p>
          <a:p>
            <a:pPr marL="0" indent="0">
              <a:buNone/>
            </a:pPr>
            <a:r>
              <a:rPr lang="en-US" altLang="zh-CN"/>
              <a:t>                                 </a:t>
            </a:r>
            <a:r>
              <a:rPr lang="zh-CN" altLang="en-US"/>
              <a:t>表 </a:t>
            </a:r>
            <a:r>
              <a:rPr lang="en-US" altLang="zh-CN"/>
              <a:t>12-</a:t>
            </a:r>
            <a:r>
              <a:rPr lang="zh-CN" altLang="en-US"/>
              <a:t>３ 判断晶体三极管引脚和极性</a:t>
            </a:r>
            <a:endParaRPr lang="zh-CN" altLang="en-US"/>
          </a:p>
          <a:p>
            <a:pPr marL="0" indent="0">
              <a:buNone/>
            </a:pPr>
            <a:endParaRPr lang="zh-CN" altLang="en-US"/>
          </a:p>
        </p:txBody>
      </p:sp>
      <p:graphicFrame>
        <p:nvGraphicFramePr>
          <p:cNvPr id="4" name="表格 3"/>
          <p:cNvGraphicFramePr/>
          <p:nvPr>
            <p:custDataLst>
              <p:tags r:id="rId1"/>
            </p:custDataLst>
          </p:nvPr>
        </p:nvGraphicFramePr>
        <p:xfrm>
          <a:off x="854075" y="2621280"/>
          <a:ext cx="10576560" cy="3214370"/>
        </p:xfrm>
        <a:graphic>
          <a:graphicData uri="http://schemas.openxmlformats.org/drawingml/2006/table">
            <a:tbl>
              <a:tblPr/>
              <a:tblGrid>
                <a:gridCol w="1933575"/>
                <a:gridCol w="3965575"/>
                <a:gridCol w="4677410"/>
              </a:tblGrid>
              <a:tr h="516890">
                <a:tc rowSpan="2">
                  <a:txBody>
                    <a:bodyPr/>
                    <a:p>
                      <a:pPr marL="0" indent="26670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1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内容</a:t>
                      </a:r>
                      <a:endParaRPr lang="zh-CN" sz="11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p>
                      <a:pPr marL="0" indent="66675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1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第一步判断基极</a:t>
                      </a:r>
                      <a:endParaRPr lang="zh-CN" sz="11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514985">
                <a:tc vMerge="1">
                  <a:tcPr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marL="0" indent="26670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PNP</a:t>
                      </a:r>
                      <a:r>
                        <a:rPr lang="zh-CN" altLang="en-US" sz="11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型</a:t>
                      </a:r>
                      <a:endParaRPr lang="zh-CN" altLang="en-US" sz="11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26670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1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NPN</a:t>
                      </a:r>
                      <a:r>
                        <a:rPr lang="zh-CN" altLang="en-US" sz="11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型</a:t>
                      </a:r>
                      <a:endParaRPr lang="zh-CN" altLang="en-US" sz="11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153795">
                <a:tc>
                  <a:txBody>
                    <a:bodyPr/>
                    <a:p>
                      <a:pPr marL="0" indent="26670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1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方法</a:t>
                      </a:r>
                      <a:endParaRPr lang="zh-CN" sz="11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26670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sz="11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26670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sz="11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14350">
                <a:tc>
                  <a:txBody>
                    <a:bodyPr/>
                    <a:p>
                      <a:pPr marL="68580" indent="26670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1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读数</a:t>
                      </a:r>
                      <a:endParaRPr lang="zh-CN" sz="11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26670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1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两次读数阻值均较小</a:t>
                      </a:r>
                      <a:endParaRPr lang="zh-CN" sz="11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26670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1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两次读数阻值均较小</a:t>
                      </a:r>
                      <a:endParaRPr lang="zh-CN" sz="11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14350">
                <a:tc>
                  <a:txBody>
                    <a:bodyPr/>
                    <a:p>
                      <a:pPr marL="68580" indent="266700" algn="just"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</a:pPr>
                      <a:endParaRPr lang="zh-CN" altLang="en-US" sz="11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26670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1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以红笔为准，黑笔分别测另二个管脚，当测得二个阻值均较小时，红笔所接管脚为基极</a:t>
                      </a:r>
                      <a:endParaRPr lang="zh-CN" sz="11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266700" algn="just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10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以黑笔为准，红笔分别测另二个管脚，当测得二个阻值均较小时，黑笔所接管脚为基极</a:t>
                      </a:r>
                      <a:endParaRPr lang="zh-CN" sz="11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 anchorCtr="0">
                    <a:lnL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5" name="Object 6"/>
          <p:cNvGraphicFramePr>
            <a:graphicFrameLocks noChangeAspect="1"/>
          </p:cNvGraphicFramePr>
          <p:nvPr/>
        </p:nvGraphicFramePr>
        <p:xfrm>
          <a:off x="4246880" y="3672840"/>
          <a:ext cx="1043940" cy="1111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2" imgW="2522220" imgH="2705100" progId="PBrush">
                  <p:embed/>
                </p:oleObj>
              </mc:Choice>
              <mc:Fallback>
                <p:oleObj name="" r:id="rId2" imgW="2522220" imgH="2705100" progId="PBrush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4246880" y="3672840"/>
                        <a:ext cx="1043940" cy="11112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7"/>
          <p:cNvGraphicFramePr>
            <a:graphicFrameLocks noChangeAspect="1"/>
          </p:cNvGraphicFramePr>
          <p:nvPr/>
        </p:nvGraphicFramePr>
        <p:xfrm>
          <a:off x="8007033" y="3721100"/>
          <a:ext cx="909955" cy="10629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" name="" r:id="rId4" imgW="2308860" imgH="2697480" progId="PBrush">
                  <p:embed/>
                </p:oleObj>
              </mc:Choice>
              <mc:Fallback>
                <p:oleObj name="" r:id="rId4" imgW="2308860" imgH="2697480" progId="PBrush">
                  <p:embed/>
                  <p:pic>
                    <p:nvPicPr>
                      <p:cNvPr id="0" name="图片 10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007033" y="3721100"/>
                        <a:ext cx="909955" cy="106299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6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  <p:tag name="KSO_WM_SLIDE_BK_DARK_LIGHT" val="2"/>
</p:tagLst>
</file>

<file path=ppt/tags/tag1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3*i*1"/>
  <p:tag name="KSO_WM_UNIT_LAYERLEVEL" val="1"/>
  <p:tag name="KSO_WM_TAG_VERSION" val="1.0"/>
  <p:tag name="KSO_WM_BEAUTIFY_FLAG" val="#wm#"/>
  <p:tag name="KSO_WM_UNIT_SUBTYPE" val="h"/>
  <p:tag name="KSO_WM_SLIDE_BACKGROUND_TYPE" val="frame"/>
  <p:tag name="KSO_WM_SLIDE_BK_DARK_LIGHT" val="2"/>
  <p:tag name="KSO_WM_UNIT_BK_DARK_LIGHT" val="2"/>
</p:tagLst>
</file>

<file path=ppt/tags/tag1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  <p:tag name="KSO_WM_SLIDE_BK_DARK_LIGHT" val="2"/>
</p:tagLst>
</file>

<file path=ppt/tags/tag1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leftRight"/>
  <p:tag name="KSO_WM_SLIDE_BK_DARK_LIGHT" val="2"/>
  <p:tag name="KSO_WM_UNIT_BK_DARK_LIGHT" val="2"/>
</p:tagLst>
</file>

<file path=ppt/tags/tag1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topBottom"/>
  <p:tag name="KSO_WM_SLIDE_BK_DARK_LIGHT" val="2"/>
  <p:tag name="KSO_WM_UNIT_BK_DARK_LIGHT" val="2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  <p:tag name="KSO_WM_SLIDE_BK_DARK_LIGHT" val="2"/>
</p:tagLst>
</file>

<file path=ppt/tags/tag1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bottomTop"/>
  <p:tag name="KSO_WM_SLIDE_BK_DARK_LIGHT" val="2"/>
  <p:tag name="KSO_WM_UNIT_BK_DARK_LIGHT" val="2"/>
</p:tagLst>
</file>

<file path=ppt/tags/tag1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  <p:tag name="KSO_WM_SLIDE_BK_DARK_LIGHT" val="2"/>
</p:tagLst>
</file>

<file path=ppt/tags/tag1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navigation"/>
  <p:tag name="KSO_WM_SLIDE_BK_DARK_LIGHT" val="2"/>
  <p:tag name="KSO_WM_UNIT_BK_DARK_LIGHT" val="2"/>
</p:tagLst>
</file>

<file path=ppt/tags/tag1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  <p:tag name="KSO_WM_SLIDE_BK_DARK_LIGHT" val="2"/>
</p:tagLst>
</file>

<file path=ppt/tags/tag1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belt"/>
  <p:tag name="KSO_WM_SLIDE_BK_DARK_LIGHT" val="2"/>
  <p:tag name="KSO_WM_UNIT_BK_DARK_LIGHT" val="2"/>
</p:tagLst>
</file>

<file path=ppt/tags/tag1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  <p:tag name="KSO_WM_SLIDE_BK_DARK_LIGHT" val="2"/>
</p:tagLst>
</file>

<file path=ppt/tags/tag1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3605"/>
</p:tagLst>
</file>

<file path=ppt/tags/tag1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3605"/>
</p:tagLst>
</file>

<file path=ppt/tags/tag1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  <p:tag name="KSO_WM_SLIDE_BK_DARK_LIGHT" val="2"/>
</p:tagLst>
</file>

<file path=ppt/tags/tag1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6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0203605"/>
  <p:tag name="KSO_WM_TEMPLATE_MASTER_TYPE" val="1"/>
  <p:tag name="KSO_WM_TEMPLATE_SUBCATEGORY" val="0"/>
  <p:tag name="KSO_WM_TEMPLATE_COLOR_TYPE" val="1"/>
  <p:tag name="KSO_WM_TEMPLATE_MASTER_THUMB_INDEX" val="12"/>
  <p:tag name="KSO_WM_TEMPLATE_THUMBS_INDEX" val="1、4、7、8、9、10、11、12、13、14、15"/>
</p:tagLst>
</file>

<file path=ppt/tags/tag162.xml><?xml version="1.0" encoding="utf-8"?>
<p:tagLst xmlns:p="http://schemas.openxmlformats.org/presentationml/2006/main">
  <p:tag name="KSO_WM_BEAUTIFY_FLAG" val="#wm#"/>
  <p:tag name="KSO_WM_TEMPLATE_CATEGORY" val="custom"/>
  <p:tag name="KSO_WM_TEMPLATE_INDEX" val="20203605"/>
</p:tagLst>
</file>

<file path=ppt/tags/tag163.xml><?xml version="1.0" encoding="utf-8"?>
<p:tagLst xmlns:p="http://schemas.openxmlformats.org/presentationml/2006/main">
  <p:tag name="TABLE_ENDDRAG_ORIGIN_RECT" val="773*331"/>
  <p:tag name="TABLE_ENDDRAG_RECT" val="82*135*773*331"/>
</p:tagLst>
</file>

<file path=ppt/tags/tag164.xml><?xml version="1.0" encoding="utf-8"?>
<p:tagLst xmlns:p="http://schemas.openxmlformats.org/presentationml/2006/main">
  <p:tag name="KSO_WM_BEAUTIFY_FLAG" val="#wm#"/>
  <p:tag name="KSO_WM_TEMPLATE_CATEGORY" val="custom"/>
  <p:tag name="KSO_WM_TEMPLATE_INDEX" val="20203605"/>
</p:tagLst>
</file>

<file path=ppt/tags/tag165.xml><?xml version="1.0" encoding="utf-8"?>
<p:tagLst xmlns:p="http://schemas.openxmlformats.org/presentationml/2006/main">
  <p:tag name="KSO_WM_BEAUTIFY_FLAG" val="#wm#"/>
  <p:tag name="KSO_WM_TEMPLATE_CATEGORY" val="custom"/>
  <p:tag name="KSO_WM_TEMPLATE_INDEX" val="20203605"/>
</p:tagLst>
</file>

<file path=ppt/tags/tag166.xml><?xml version="1.0" encoding="utf-8"?>
<p:tagLst xmlns:p="http://schemas.openxmlformats.org/presentationml/2006/main">
  <p:tag name="KSO_WM_BEAUTIFY_FLAG" val="#wm#"/>
  <p:tag name="KSO_WM_TEMPLATE_CATEGORY" val="custom"/>
  <p:tag name="KSO_WM_TEMPLATE_INDEX" val="20203605"/>
</p:tagLst>
</file>

<file path=ppt/tags/tag167.xml><?xml version="1.0" encoding="utf-8"?>
<p:tagLst xmlns:p="http://schemas.openxmlformats.org/presentationml/2006/main">
  <p:tag name="KSO_WM_BEAUTIFY_FLAG" val="#wm#"/>
  <p:tag name="KSO_WM_TEMPLATE_CATEGORY" val="custom"/>
  <p:tag name="KSO_WM_TEMPLATE_INDEX" val="20203605"/>
</p:tagLst>
</file>

<file path=ppt/tags/tag168.xml><?xml version="1.0" encoding="utf-8"?>
<p:tagLst xmlns:p="http://schemas.openxmlformats.org/presentationml/2006/main">
  <p:tag name="KSO_WM_BEAUTIFY_FLAG" val="#wm#"/>
  <p:tag name="KSO_WM_TEMPLATE_CATEGORY" val="custom"/>
  <p:tag name="KSO_WM_TEMPLATE_INDEX" val="20203605"/>
</p:tagLst>
</file>

<file path=ppt/tags/tag169.xml><?xml version="1.0" encoding="utf-8"?>
<p:tagLst xmlns:p="http://schemas.openxmlformats.org/presentationml/2006/main">
  <p:tag name="TABLE_ENDDRAG_ORIGIN_RECT" val="623*353"/>
  <p:tag name="TABLE_ENDDRAG_RECT" val="215*168*623*353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0.xml><?xml version="1.0" encoding="utf-8"?>
<p:tagLst xmlns:p="http://schemas.openxmlformats.org/presentationml/2006/main">
  <p:tag name="KSO_WM_BEAUTIFY_FLAG" val="#wm#"/>
  <p:tag name="KSO_WM_TEMPLATE_CATEGORY" val="custom"/>
  <p:tag name="KSO_WM_TEMPLATE_INDEX" val="20203605"/>
</p:tagLst>
</file>

<file path=ppt/tags/tag171.xml><?xml version="1.0" encoding="utf-8"?>
<p:tagLst xmlns:p="http://schemas.openxmlformats.org/presentationml/2006/main">
  <p:tag name="KSO_WM_BEAUTIFY_FLAG" val="#wm#"/>
  <p:tag name="KSO_WM_TEMPLATE_CATEGORY" val="custom"/>
  <p:tag name="KSO_WM_TEMPLATE_INDEX" val="20203605"/>
</p:tagLst>
</file>

<file path=ppt/tags/tag172.xml><?xml version="1.0" encoding="utf-8"?>
<p:tagLst xmlns:p="http://schemas.openxmlformats.org/presentationml/2006/main">
  <p:tag name="TABLE_ENDDRAG_ORIGIN_RECT" val="832*240"/>
  <p:tag name="TABLE_ENDDRAG_RECT" val="67*206*832*240"/>
</p:tagLst>
</file>

<file path=ppt/tags/tag173.xml><?xml version="1.0" encoding="utf-8"?>
<p:tagLst xmlns:p="http://schemas.openxmlformats.org/presentationml/2006/main">
  <p:tag name="KSO_WM_BEAUTIFY_FLAG" val="#wm#"/>
  <p:tag name="KSO_WM_TEMPLATE_CATEGORY" val="custom"/>
  <p:tag name="KSO_WM_TEMPLATE_INDEX" val="20203605"/>
</p:tagLst>
</file>

<file path=ppt/tags/tag174.xml><?xml version="1.0" encoding="utf-8"?>
<p:tagLst xmlns:p="http://schemas.openxmlformats.org/presentationml/2006/main">
  <p:tag name="TABLE_ENDDRAG_ORIGIN_RECT" val="825*323"/>
  <p:tag name="TABLE_ENDDRAG_RECT" val="67*104*825*323"/>
</p:tagLst>
</file>

<file path=ppt/tags/tag175.xml><?xml version="1.0" encoding="utf-8"?>
<p:tagLst xmlns:p="http://schemas.openxmlformats.org/presentationml/2006/main">
  <p:tag name="KSO_WM_BEAUTIFY_FLAG" val="#wm#"/>
  <p:tag name="KSO_WM_TEMPLATE_CATEGORY" val="custom"/>
  <p:tag name="KSO_WM_TEMPLATE_INDEX" val="20203605"/>
</p:tagLst>
</file>

<file path=ppt/tags/tag176.xml><?xml version="1.0" encoding="utf-8"?>
<p:tagLst xmlns:p="http://schemas.openxmlformats.org/presentationml/2006/main">
  <p:tag name="KSO_WM_BEAUTIFY_FLAG" val="#wm#"/>
  <p:tag name="KSO_WM_TEMPLATE_CATEGORY" val="custom"/>
  <p:tag name="KSO_WM_TEMPLATE_INDEX" val="20203605"/>
</p:tagLst>
</file>

<file path=ppt/tags/tag177.xml><?xml version="1.0" encoding="utf-8"?>
<p:tagLst xmlns:p="http://schemas.openxmlformats.org/presentationml/2006/main">
  <p:tag name="KSO_WM_BEAUTIFY_FLAG" val="#wm#"/>
  <p:tag name="KSO_WM_TEMPLATE_CATEGORY" val="custom"/>
  <p:tag name="KSO_WM_TEMPLATE_INDEX" val="20203605"/>
</p:tagLst>
</file>

<file path=ppt/tags/tag178.xml><?xml version="1.0" encoding="utf-8"?>
<p:tagLst xmlns:p="http://schemas.openxmlformats.org/presentationml/2006/main">
  <p:tag name="KSO_WM_BEAUTIFY_FLAG" val="#wm#"/>
  <p:tag name="KSO_WM_TEMPLATE_CATEGORY" val="custom"/>
  <p:tag name="KSO_WM_TEMPLATE_INDEX" val="20203605"/>
</p:tagLst>
</file>

<file path=ppt/tags/tag179.xml><?xml version="1.0" encoding="utf-8"?>
<p:tagLst xmlns:p="http://schemas.openxmlformats.org/presentationml/2006/main">
  <p:tag name="KSO_WM_BEAUTIFY_FLAG" val="#wm#"/>
  <p:tag name="KSO_WM_TEMPLATE_CATEGORY" val="custom"/>
  <p:tag name="KSO_WM_TEMPLATE_INDEX" val="20203605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0.xml><?xml version="1.0" encoding="utf-8"?>
<p:tagLst xmlns:p="http://schemas.openxmlformats.org/presentationml/2006/main">
  <p:tag name="KSO_WM_BEAUTIFY_FLAG" val="#wm#"/>
  <p:tag name="KSO_WM_TEMPLATE_CATEGORY" val="custom"/>
  <p:tag name="KSO_WM_TEMPLATE_INDEX" val="20203605"/>
</p:tagLst>
</file>

<file path=ppt/tags/tag181.xml><?xml version="1.0" encoding="utf-8"?>
<p:tagLst xmlns:p="http://schemas.openxmlformats.org/presentationml/2006/main">
  <p:tag name="KSO_WM_BEAUTIFY_FLAG" val="#wm#"/>
  <p:tag name="KSO_WM_TEMPLATE_CATEGORY" val="custom"/>
  <p:tag name="KSO_WM_TEMPLATE_INDEX" val="20203605"/>
</p:tagLst>
</file>

<file path=ppt/tags/tag182.xml><?xml version="1.0" encoding="utf-8"?>
<p:tagLst xmlns:p="http://schemas.openxmlformats.org/presentationml/2006/main">
  <p:tag name="KSO_WM_BEAUTIFY_FLAG" val="#wm#"/>
  <p:tag name="KSO_WM_TEMPLATE_CATEGORY" val="custom"/>
  <p:tag name="KSO_WM_TEMPLATE_INDEX" val="20203605"/>
</p:tagLst>
</file>

<file path=ppt/tags/tag183.xml><?xml version="1.0" encoding="utf-8"?>
<p:tagLst xmlns:p="http://schemas.openxmlformats.org/presentationml/2006/main">
  <p:tag name="KSO_WM_BEAUTIFY_FLAG" val="#wm#"/>
  <p:tag name="KSO_WM_TEMPLATE_CATEGORY" val="custom"/>
  <p:tag name="KSO_WM_TEMPLATE_INDEX" val="20203605"/>
</p:tagLst>
</file>

<file path=ppt/tags/tag184.xml><?xml version="1.0" encoding="utf-8"?>
<p:tagLst xmlns:p="http://schemas.openxmlformats.org/presentationml/2006/main">
  <p:tag name="KSO_WM_BEAUTIFY_FLAG" val="#wm#"/>
  <p:tag name="KSO_WM_TEMPLATE_CATEGORY" val="custom"/>
  <p:tag name="KSO_WM_TEMPLATE_INDEX" val="20203605"/>
</p:tagLst>
</file>

<file path=ppt/tags/tag185.xml><?xml version="1.0" encoding="utf-8"?>
<p:tagLst xmlns:p="http://schemas.openxmlformats.org/presentationml/2006/main">
  <p:tag name="KSO_WM_BEAUTIFY_FLAG" val="#wm#"/>
  <p:tag name="KSO_WM_TEMPLATE_CATEGORY" val="custom"/>
  <p:tag name="KSO_WM_TEMPLATE_INDEX" val="20203605"/>
</p:tagLst>
</file>

<file path=ppt/tags/tag186.xml><?xml version="1.0" encoding="utf-8"?>
<p:tagLst xmlns:p="http://schemas.openxmlformats.org/presentationml/2006/main">
  <p:tag name="KSO_WM_BEAUTIFY_FLAG" val="#wm#"/>
  <p:tag name="KSO_WM_TEMPLATE_CATEGORY" val="custom"/>
  <p:tag name="KSO_WM_TEMPLATE_INDEX" val="20203605"/>
</p:tagLst>
</file>

<file path=ppt/tags/tag187.xml><?xml version="1.0" encoding="utf-8"?>
<p:tagLst xmlns:p="http://schemas.openxmlformats.org/presentationml/2006/main">
  <p:tag name="KSO_WM_BEAUTIFY_FLAG" val="#wm#"/>
  <p:tag name="KSO_WM_TEMPLATE_CATEGORY" val="custom"/>
  <p:tag name="KSO_WM_TEMPLATE_INDEX" val="20203605"/>
</p:tagLst>
</file>

<file path=ppt/tags/tag188.xml><?xml version="1.0" encoding="utf-8"?>
<p:tagLst xmlns:p="http://schemas.openxmlformats.org/presentationml/2006/main">
  <p:tag name="KSO_WM_BEAUTIFY_FLAG" val="#wm#"/>
  <p:tag name="KSO_WM_TEMPLATE_CATEGORY" val="custom"/>
  <p:tag name="KSO_WM_TEMPLATE_INDEX" val="20203605"/>
</p:tagLst>
</file>

<file path=ppt/tags/tag189.xml><?xml version="1.0" encoding="utf-8"?>
<p:tagLst xmlns:p="http://schemas.openxmlformats.org/presentationml/2006/main">
  <p:tag name="KSO_WM_BEAUTIFY_FLAG" val="#wm#"/>
  <p:tag name="KSO_WM_TEMPLATE_CATEGORY" val="custom"/>
  <p:tag name="KSO_WM_TEMPLATE_INDEX" val="20203605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0.xml><?xml version="1.0" encoding="utf-8"?>
<p:tagLst xmlns:p="http://schemas.openxmlformats.org/presentationml/2006/main">
  <p:tag name="KSO_WM_BEAUTIFY_FLAG" val="#wm#"/>
  <p:tag name="KSO_WM_TEMPLATE_CATEGORY" val="custom"/>
  <p:tag name="KSO_WM_TEMPLATE_INDEX" val="20203605"/>
</p:tagLst>
</file>

<file path=ppt/tags/tag191.xml><?xml version="1.0" encoding="utf-8"?>
<p:tagLst xmlns:p="http://schemas.openxmlformats.org/presentationml/2006/main">
  <p:tag name="KSO_WM_BEAUTIFY_FLAG" val="#wm#"/>
  <p:tag name="KSO_WM_TEMPLATE_CATEGORY" val="custom"/>
  <p:tag name="KSO_WM_TEMPLATE_INDEX" val="20203605"/>
</p:tagLst>
</file>

<file path=ppt/tags/tag192.xml><?xml version="1.0" encoding="utf-8"?>
<p:tagLst xmlns:p="http://schemas.openxmlformats.org/presentationml/2006/main">
  <p:tag name="KSO_WM_BEAUTIFY_FLAG" val="#wm#"/>
  <p:tag name="KSO_WM_TEMPLATE_CATEGORY" val="custom"/>
  <p:tag name="KSO_WM_TEMPLATE_INDEX" val="20203605"/>
</p:tagLst>
</file>

<file path=ppt/tags/tag193.xml><?xml version="1.0" encoding="utf-8"?>
<p:tagLst xmlns:p="http://schemas.openxmlformats.org/presentationml/2006/main">
  <p:tag name="KSO_WM_BEAUTIFY_FLAG" val="#wm#"/>
  <p:tag name="KSO_WM_TEMPLATE_CATEGORY" val="custom"/>
  <p:tag name="KSO_WM_TEMPLATE_INDEX" val="20203605"/>
</p:tagLst>
</file>

<file path=ppt/tags/tag194.xml><?xml version="1.0" encoding="utf-8"?>
<p:tagLst xmlns:p="http://schemas.openxmlformats.org/presentationml/2006/main">
  <p:tag name="KSO_WM_BEAUTIFY_FLAG" val="#wm#"/>
  <p:tag name="KSO_WM_TEMPLATE_CATEGORY" val="custom"/>
  <p:tag name="KSO_WM_TEMPLATE_INDEX" val="20203605"/>
</p:tagLst>
</file>

<file path=ppt/tags/tag195.xml><?xml version="1.0" encoding="utf-8"?>
<p:tagLst xmlns:p="http://schemas.openxmlformats.org/presentationml/2006/main">
  <p:tag name="KSO_WM_BEAUTIFY_FLAG" val="#wm#"/>
  <p:tag name="KSO_WM_TEMPLATE_CATEGORY" val="custom"/>
  <p:tag name="KSO_WM_TEMPLATE_INDEX" val="20203605"/>
</p:tagLst>
</file>

<file path=ppt/tags/tag196.xml><?xml version="1.0" encoding="utf-8"?>
<p:tagLst xmlns:p="http://schemas.openxmlformats.org/presentationml/2006/main">
  <p:tag name="KSO_WM_BEAUTIFY_FLAG" val="#wm#"/>
  <p:tag name="KSO_WM_TEMPLATE_CATEGORY" val="custom"/>
  <p:tag name="KSO_WM_TEMPLATE_INDEX" val="20203605"/>
</p:tagLst>
</file>

<file path=ppt/tags/tag197.xml><?xml version="1.0" encoding="utf-8"?>
<p:tagLst xmlns:p="http://schemas.openxmlformats.org/presentationml/2006/main">
  <p:tag name="KSO_WM_BEAUTIFY_FLAG" val="#wm#"/>
  <p:tag name="KSO_WM_TEMPLATE_CATEGORY" val="custom"/>
  <p:tag name="KSO_WM_TEMPLATE_INDEX" val="20203605"/>
</p:tagLst>
</file>

<file path=ppt/tags/tag198.xml><?xml version="1.0" encoding="utf-8"?>
<p:tagLst xmlns:p="http://schemas.openxmlformats.org/presentationml/2006/main">
  <p:tag name="KSO_WM_BEAUTIFY_FLAG" val="#wm#"/>
  <p:tag name="KSO_WM_TEMPLATE_CATEGORY" val="custom"/>
  <p:tag name="KSO_WM_TEMPLATE_INDEX" val="20203605"/>
</p:tagLst>
</file>

<file path=ppt/tags/tag199.xml><?xml version="1.0" encoding="utf-8"?>
<p:tagLst xmlns:p="http://schemas.openxmlformats.org/presentationml/2006/main">
  <p:tag name="KSO_WM_BEAUTIFY_FLAG" val="#wm#"/>
  <p:tag name="KSO_WM_TEMPLATE_CATEGORY" val="custom"/>
  <p:tag name="KSO_WM_TEMPLATE_INDEX" val="20203605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00.xml><?xml version="1.0" encoding="utf-8"?>
<p:tagLst xmlns:p="http://schemas.openxmlformats.org/presentationml/2006/main">
  <p:tag name="KSO_WM_BEAUTIFY_FLAG" val="#wm#"/>
  <p:tag name="KSO_WM_TEMPLATE_CATEGORY" val="custom"/>
  <p:tag name="KSO_WM_TEMPLATE_INDEX" val="20203605"/>
</p:tagLst>
</file>

<file path=ppt/tags/tag201.xml><?xml version="1.0" encoding="utf-8"?>
<p:tagLst xmlns:p="http://schemas.openxmlformats.org/presentationml/2006/main">
  <p:tag name="KSO_WM_BEAUTIFY_FLAG" val="#wm#"/>
  <p:tag name="KSO_WM_TEMPLATE_CATEGORY" val="custom"/>
  <p:tag name="KSO_WM_TEMPLATE_INDEX" val="20203605"/>
</p:tagLst>
</file>

<file path=ppt/tags/tag202.xml><?xml version="1.0" encoding="utf-8"?>
<p:tagLst xmlns:p="http://schemas.openxmlformats.org/presentationml/2006/main">
  <p:tag name="KSO_WM_BEAUTIFY_FLAG" val="#wm#"/>
  <p:tag name="KSO_WM_TEMPLATE_CATEGORY" val="custom"/>
  <p:tag name="KSO_WM_TEMPLATE_INDEX" val="20203605"/>
</p:tagLst>
</file>

<file path=ppt/tags/tag203.xml><?xml version="1.0" encoding="utf-8"?>
<p:tagLst xmlns:p="http://schemas.openxmlformats.org/presentationml/2006/main">
  <p:tag name="KSO_WM_BEAUTIFY_FLAG" val="#wm#"/>
  <p:tag name="KSO_WM_TEMPLATE_CATEGORY" val="custom"/>
  <p:tag name="KSO_WM_TEMPLATE_INDEX" val="20203605"/>
</p:tagLst>
</file>

<file path=ppt/tags/tag204.xml><?xml version="1.0" encoding="utf-8"?>
<p:tagLst xmlns:p="http://schemas.openxmlformats.org/presentationml/2006/main">
  <p:tag name="KSO_WM_BEAUTIFY_FLAG" val="#wm#"/>
  <p:tag name="KSO_WM_TEMPLATE_CATEGORY" val="custom"/>
  <p:tag name="KSO_WM_TEMPLATE_INDEX" val="20203605"/>
</p:tagLst>
</file>

<file path=ppt/tags/tag205.xml><?xml version="1.0" encoding="utf-8"?>
<p:tagLst xmlns:p="http://schemas.openxmlformats.org/presentationml/2006/main">
  <p:tag name="KSO_WM_BEAUTIFY_FLAG" val="#wm#"/>
  <p:tag name="KSO_WM_TEMPLATE_CATEGORY" val="custom"/>
  <p:tag name="KSO_WM_TEMPLATE_INDEX" val="20203605"/>
</p:tagLst>
</file>

<file path=ppt/tags/tag206.xml><?xml version="1.0" encoding="utf-8"?>
<p:tagLst xmlns:p="http://schemas.openxmlformats.org/presentationml/2006/main">
  <p:tag name="KSO_WM_BEAUTIFY_FLAG" val="#wm#"/>
  <p:tag name="KSO_WM_TEMPLATE_CATEGORY" val="custom"/>
  <p:tag name="KSO_WM_TEMPLATE_INDEX" val="20203605"/>
</p:tagLst>
</file>

<file path=ppt/tags/tag207.xml><?xml version="1.0" encoding="utf-8"?>
<p:tagLst xmlns:p="http://schemas.openxmlformats.org/presentationml/2006/main">
  <p:tag name="KSO_WM_BEAUTIFY_FLAG" val="#wm#"/>
  <p:tag name="KSO_WM_TEMPLATE_CATEGORY" val="custom"/>
  <p:tag name="KSO_WM_TEMPLATE_INDEX" val="20203605"/>
</p:tagLst>
</file>

<file path=ppt/tags/tag208.xml><?xml version="1.0" encoding="utf-8"?>
<p:tagLst xmlns:p="http://schemas.openxmlformats.org/presentationml/2006/main">
  <p:tag name="KSO_WM_BEAUTIFY_FLAG" val="#wm#"/>
  <p:tag name="KSO_WM_TEMPLATE_CATEGORY" val="custom"/>
  <p:tag name="KSO_WM_TEMPLATE_INDEX" val="20203605"/>
</p:tagLst>
</file>

<file path=ppt/tags/tag209.xml><?xml version="1.0" encoding="utf-8"?>
<p:tagLst xmlns:p="http://schemas.openxmlformats.org/presentationml/2006/main">
  <p:tag name="KSO_WM_BEAUTIFY_FLAG" val="#wm#"/>
  <p:tag name="KSO_WM_TEMPLATE_CATEGORY" val="custom"/>
  <p:tag name="KSO_WM_TEMPLATE_INDEX" val="20203605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0.xml><?xml version="1.0" encoding="utf-8"?>
<p:tagLst xmlns:p="http://schemas.openxmlformats.org/presentationml/2006/main">
  <p:tag name="KSO_WM_BEAUTIFY_FLAG" val="#wm#"/>
  <p:tag name="KSO_WM_TEMPLATE_CATEGORY" val="custom"/>
  <p:tag name="KSO_WM_TEMPLATE_INDEX" val="20203605"/>
</p:tagLst>
</file>

<file path=ppt/tags/tag211.xml><?xml version="1.0" encoding="utf-8"?>
<p:tagLst xmlns:p="http://schemas.openxmlformats.org/presentationml/2006/main">
  <p:tag name="commondata" val="eyJoZGlkIjoiOGEzM2RmZDc0MTQxMDliM2JiMjlkMmY0ZDM2N2ZjYTgifQ==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  <p:tag name="KSO_WM_SLIDE_BK_DARK_LIGHT" val="2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  <p:tag name="KSO_WM_SLIDE_BK_DARK_LIGHT" val="2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  <p:tag name="KSO_WM_SLIDE_BK_DARK_LIGHT" val="2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  <p:tag name="KSO_WM_SLIDE_BK_DARK_LIGHT" val="2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  <p:tag name="KSO_WM_SLIDE_BK_DARK_LIGHT" val="2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  <p:tag name="KSO_WM_SLIDE_BK_DARK_LIGHT" val="2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  <p:tag name="KSO_WM_SLIDE_BK_DARK_LIGHT" val="2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  <p:tag name="KSO_WM_SLIDE_BK_DARK_LIGHT" val="2"/>
</p:tagLst>
</file>

<file path=ppt/tags/tag43.xml><?xml version="1.0" encoding="utf-8"?>
<p:tagLst xmlns:p="http://schemas.openxmlformats.org/presentationml/2006/main"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  <p:tag name="KSO_WM_SLIDE_BK_DARK_LIGHT" val="2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  <p:tag name="KSO_WM_SLIDE_BK_DARK_LIGHT" val="2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  <p:tag name="KSO_WM_SLIDE_BK_DARK_LIGHT" val="2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  <p:tag name="KSO_WM_SLIDE_BK_DARK_LIGHT" val="2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  <p:tag name="KSO_WM_SLIDE_BK_DARK_LIGHT" val="2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  <p:tag name="KSO_WM_SLIDE_BK_DARK_LIGHT" val="2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  <p:tag name="KSO_WM_SLIDE_BK_DARK_LIGHT" val="2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  <p:tag name="KSO_WM_SLIDE_BK_DARK_LIGHT" val="2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  <p:tag name="KSO_WM_SLIDE_BK_DARK_LIGHT" val="2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  <p:tag name="KSO_WM_SLIDE_BK_DARK_LIGHT" val="2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6*i*1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6*i*2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6*i*3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64.xml><?xml version="1.0" encoding="utf-8"?>
<p:tagLst xmlns:p="http://schemas.openxmlformats.org/presentationml/2006/main"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  <p:tag name="KSO_WM_SLIDE_BK_DARK_LIGHT" val="2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  <p:tag name="KSO_WM_SLIDE_BK_DARK_LIGHT" val="2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  <p:tag name="KSO_WM_SLIDE_BK_DARK_LIGHT" val="2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  <p:tag name="KSO_WM_SLIDE_BK_DARK_LIGHT" val="2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  <p:tag name="KSO_WM_SLIDE_BK_DARK_LIGHT" val="2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  <p:tag name="KSO_WM_SLIDE_BK_DARK_LIGHT" val="2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  <p:tag name="KSO_WM_SLIDE_BK_DARK_LIGHT" val="2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  <p:tag name="KSO_WM_SLIDE_BK_DARK_LIGHT" val="2"/>
</p:tagLst>
</file>

<file path=ppt/tags/tag73.xml><?xml version="1.0" encoding="utf-8"?>
<p:tagLst xmlns:p="http://schemas.openxmlformats.org/presentationml/2006/main"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  <p:tag name="KSO_WM_SLIDE_BK_DARK_LIGHT" val="2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  <p:tag name="KSO_WM_SLIDE_BK_DARK_LIGHT" val="2"/>
</p:tagLst>
</file>

<file path=ppt/tags/tag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  <p:tag name="KSO_WM_SLIDE_BK_DARK_LIGHT" val="2"/>
</p:tagLst>
</file>

<file path=ppt/tags/tag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  <p:tag name="KSO_WM_SLIDE_BK_DARK_LIGHT" val="2"/>
</p:tagLst>
</file>

<file path=ppt/tags/tag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  <p:tag name="KSO_WM_SLIDE_BK_DARK_LIGHT" val="2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  <p:tag name="KSO_WM_SLIDE_BK_DARK_LIGHT" val="2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  <p:tag name="KSO_WM_SLIDE_BK_DARK_LIGHT" val="2"/>
</p:tagLst>
</file>

<file path=ppt/tags/tag81.xml><?xml version="1.0" encoding="utf-8"?>
<p:tagLst xmlns:p="http://schemas.openxmlformats.org/presentationml/2006/main"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  <p:tag name="KSO_WM_SLIDE_BK_DARK_LIGHT" val="2"/>
</p:tagLst>
</file>

<file path=ppt/tags/tag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  <p:tag name="KSO_WM_SLIDE_BK_DARK_LIGHT" val="2"/>
</p:tagLst>
</file>

<file path=ppt/tags/tag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  <p:tag name="KSO_WM_SLIDE_BK_DARK_LIGHT" val="2"/>
</p:tagLst>
</file>

<file path=ppt/tags/tag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  <p:tag name="KSO_WM_SLIDE_BK_DARK_LIGHT" val="2"/>
</p:tagLst>
</file>

<file path=ppt/tags/tag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  <p:tag name="KSO_WM_SLIDE_BK_DARK_LIGHT" val="2"/>
</p:tagLst>
</file>

<file path=ppt/tags/tag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  <p:tag name="KSO_WM_SLIDE_BK_DARK_LIGHT" val="2"/>
</p:tagLst>
</file>

<file path=ppt/tags/tag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自定义 12">
      <a:dk1>
        <a:sysClr val="windowText" lastClr="000000"/>
      </a:dk1>
      <a:lt1>
        <a:sysClr val="window" lastClr="FFFFFF"/>
      </a:lt1>
      <a:dk2>
        <a:srgbClr val="FAF9EB"/>
      </a:dk2>
      <a:lt2>
        <a:srgbClr val="FFFFFF"/>
      </a:lt2>
      <a:accent1>
        <a:srgbClr val="EFEA9F"/>
      </a:accent1>
      <a:accent2>
        <a:srgbClr val="E1E4B0"/>
      </a:accent2>
      <a:accent3>
        <a:srgbClr val="D4DEC2"/>
      </a:accent3>
      <a:accent4>
        <a:srgbClr val="C5D8D3"/>
      </a:accent4>
      <a:accent5>
        <a:srgbClr val="B6D2E2"/>
      </a:accent5>
      <a:accent6>
        <a:srgbClr val="A5CCF0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12984</Words>
  <Application>WPS 演示</Application>
  <PresentationFormat>宽屏</PresentationFormat>
  <Paragraphs>834</Paragraphs>
  <Slides>45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4</vt:i4>
      </vt:variant>
      <vt:variant>
        <vt:lpstr>幻灯片标题</vt:lpstr>
      </vt:variant>
      <vt:variant>
        <vt:i4>45</vt:i4>
      </vt:variant>
    </vt:vector>
  </HeadingPairs>
  <TitlesOfParts>
    <vt:vector size="61" baseType="lpstr">
      <vt:lpstr>Arial</vt:lpstr>
      <vt:lpstr>宋体</vt:lpstr>
      <vt:lpstr>Wingdings</vt:lpstr>
      <vt:lpstr>微软雅黑</vt:lpstr>
      <vt:lpstr>汉仪旗黑-85S</vt:lpstr>
      <vt:lpstr>黑体</vt:lpstr>
      <vt:lpstr>Arial Unicode MS</vt:lpstr>
      <vt:lpstr>Calibri</vt:lpstr>
      <vt:lpstr>Times New Roman</vt:lpstr>
      <vt:lpstr>Calibri Light</vt:lpstr>
      <vt:lpstr>Office 主题</vt:lpstr>
      <vt:lpstr>Office 主题​​</vt:lpstr>
      <vt:lpstr>PBrush</vt:lpstr>
      <vt:lpstr>PBrush</vt:lpstr>
      <vt:lpstr>Equation.3</vt:lpstr>
      <vt:lpstr>Equation.KSEE3</vt:lpstr>
      <vt:lpstr>                         第 12 章     技 能 实 训</vt:lpstr>
      <vt:lpstr>PowerPoint 演示文稿</vt:lpstr>
      <vt:lpstr>PowerPoint 演示文稿</vt:lpstr>
      <vt:lpstr>PowerPoint 演示文稿</vt:lpstr>
      <vt:lpstr>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                       实训二 家庭照明线路的安装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         实训三  三相异步电动机电气控制线路的安装和调试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                       实训四  焊接技能训练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         实训五  叮咚音响电子门铃电路安装与调试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茉莉酱</cp:lastModifiedBy>
  <cp:revision>634</cp:revision>
  <dcterms:created xsi:type="dcterms:W3CDTF">2021-01-10T09:09:00Z</dcterms:created>
  <dcterms:modified xsi:type="dcterms:W3CDTF">2024-09-08T22:46:24Z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2052-12.1.0.17857</vt:lpwstr>
  </property>
  <property fmtid="{D5CDD505-2E9C-101B-9397-08002B2CF9AE}" pid="3" name="ICV">
    <vt:lpwstr>9BBE352F8AD74A5981A389FB675EC7D4</vt:lpwstr>
  </property>
</Properties>
</file>